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1" r:id="rId1"/>
  </p:sldMasterIdLst>
  <p:sldIdLst>
    <p:sldId id="256" r:id="rId2"/>
    <p:sldId id="258" r:id="rId3"/>
    <p:sldId id="259" r:id="rId4"/>
    <p:sldId id="261" r:id="rId5"/>
    <p:sldId id="271" r:id="rId6"/>
    <p:sldId id="273" r:id="rId7"/>
    <p:sldId id="284" r:id="rId8"/>
    <p:sldId id="272" r:id="rId9"/>
    <p:sldId id="263" r:id="rId10"/>
    <p:sldId id="274" r:id="rId11"/>
    <p:sldId id="275" r:id="rId12"/>
    <p:sldId id="276" r:id="rId13"/>
    <p:sldId id="277" r:id="rId14"/>
    <p:sldId id="278" r:id="rId15"/>
    <p:sldId id="279" r:id="rId16"/>
    <p:sldId id="280" r:id="rId17"/>
    <p:sldId id="281" r:id="rId18"/>
    <p:sldId id="282" r:id="rId19"/>
    <p:sldId id="264" r:id="rId20"/>
    <p:sldId id="265" r:id="rId21"/>
    <p:sldId id="268" r:id="rId22"/>
    <p:sldId id="269" r:id="rId23"/>
    <p:sldId id="270" r:id="rId24"/>
    <p:sldId id="283"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4B66E9-08BE-42E7-B072-0FFD0800D75B}">
          <p14:sldIdLst>
            <p14:sldId id="256"/>
            <p14:sldId id="258"/>
            <p14:sldId id="259"/>
          </p14:sldIdLst>
        </p14:section>
        <p14:section name="Untitled Section" id="{B7326120-7716-4C59-AC04-B78F7FC24C58}">
          <p14:sldIdLst>
            <p14:sldId id="261"/>
            <p14:sldId id="271"/>
            <p14:sldId id="273"/>
            <p14:sldId id="284"/>
            <p14:sldId id="272"/>
            <p14:sldId id="263"/>
            <p14:sldId id="274"/>
            <p14:sldId id="275"/>
            <p14:sldId id="276"/>
            <p14:sldId id="277"/>
            <p14:sldId id="278"/>
            <p14:sldId id="279"/>
            <p14:sldId id="280"/>
            <p14:sldId id="281"/>
            <p14:sldId id="282"/>
            <p14:sldId id="264"/>
            <p14:sldId id="265"/>
            <p14:sldId id="268"/>
            <p14:sldId id="269"/>
            <p14:sldId id="270"/>
            <p14:sldId id="283"/>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F30"/>
    <a:srgbClr val="660033"/>
    <a:srgbClr val="AB2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31CFB5-92AC-4C03-9AE6-2CCF3E62CA2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370121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1CFB5-92AC-4C03-9AE6-2CCF3E62CA2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414576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1CFB5-92AC-4C03-9AE6-2CCF3E62CA2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393911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1CFB5-92AC-4C03-9AE6-2CCF3E62CA2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2475742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1CFB5-92AC-4C03-9AE6-2CCF3E62CA2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239708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31CFB5-92AC-4C03-9AE6-2CCF3E62CA2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250028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31CFB5-92AC-4C03-9AE6-2CCF3E62CA25}" type="datetimeFigureOut">
              <a:rPr lang="en-IN" smtClean="0"/>
              <a:t>01-06-2023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842991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31CFB5-92AC-4C03-9AE6-2CCF3E62CA25}" type="datetimeFigureOut">
              <a:rPr lang="en-IN" smtClean="0"/>
              <a:t>01-06-2023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127337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1CFB5-92AC-4C03-9AE6-2CCF3E62CA25}" type="datetimeFigureOut">
              <a:rPr lang="en-IN" smtClean="0"/>
              <a:t>01-06-2023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3779279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1CFB5-92AC-4C03-9AE6-2CCF3E62CA2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334049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1CFB5-92AC-4C03-9AE6-2CCF3E62CA2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06E0F2-4211-4411-9DB8-2FC7DC8106E9}" type="slidenum">
              <a:rPr lang="en-IN" smtClean="0"/>
              <a:t>‹#›</a:t>
            </a:fld>
            <a:endParaRPr lang="en-IN"/>
          </a:p>
        </p:txBody>
      </p:sp>
    </p:spTree>
    <p:extLst>
      <p:ext uri="{BB962C8B-B14F-4D97-AF65-F5344CB8AC3E}">
        <p14:creationId xmlns:p14="http://schemas.microsoft.com/office/powerpoint/2010/main" val="1179834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48000">
              <a:schemeClr val="accent3">
                <a:lumMod val="40000"/>
                <a:lumOff val="60000"/>
              </a:schemeClr>
            </a:gs>
            <a:gs pos="100000">
              <a:schemeClr val="accent4">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1CFB5-92AC-4C03-9AE6-2CCF3E62CA25}" type="datetimeFigureOut">
              <a:rPr lang="en-IN" smtClean="0"/>
              <a:t>01-06-2023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6E0F2-4211-4411-9DB8-2FC7DC8106E9}" type="slidenum">
              <a:rPr lang="en-IN" smtClean="0"/>
              <a:t>‹#›</a:t>
            </a:fld>
            <a:endParaRPr lang="en-IN"/>
          </a:p>
        </p:txBody>
      </p:sp>
    </p:spTree>
    <p:extLst>
      <p:ext uri="{BB962C8B-B14F-4D97-AF65-F5344CB8AC3E}">
        <p14:creationId xmlns:p14="http://schemas.microsoft.com/office/powerpoint/2010/main" val="1104819871"/>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pxhere.com/en/photo/158490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et.wikipedia.org/wiki/Bootstrap" TargetMode="External"/><Relationship Id="rId5" Type="http://schemas.openxmlformats.org/officeDocument/2006/relationships/image" Target="../media/image22.png"/><Relationship Id="rId4" Type="http://schemas.openxmlformats.org/officeDocument/2006/relationships/hyperlink" Target="https://www.nosinmiubuntu.com/curso-de-desarrollo-en-html5-css-y-javascript-de-apps-web-octava-edicion/html5_css3_javascript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socialfuturo.com/tal-dia-como-hoy/se-lanza-la-primera-version-de-java/" TargetMode="External"/><Relationship Id="rId5" Type="http://schemas.openxmlformats.org/officeDocument/2006/relationships/image" Target="../media/image9.png"/><Relationship Id="rId4" Type="http://schemas.openxmlformats.org/officeDocument/2006/relationships/hyperlink" Target="https://alexkosarev.name/category/javaee/sp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pxhere.com/en/photo/1450965"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spring.io/spring-boot/docs/current/reference/htmlsingle/" TargetMode="External"/><Relationship Id="rId7" Type="http://schemas.openxmlformats.org/officeDocument/2006/relationships/hyperlink" Target="https://openclipart.org/detail/6970/stevelambert-reference-desk-by-stevelamber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docs.oracle.com/en/java/" TargetMode="External"/><Relationship Id="rId4" Type="http://schemas.openxmlformats.org/officeDocument/2006/relationships/hyperlink" Target="https://getbootstrap.com/docs/4.0/getting-started/introduc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coetail.com/chem1tech/2014/05/13/shifting-roles-teachers-and-studen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ommotionwireless.net/docs/cck/installing-configuring/what-is-a-firmwar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socialfuturo.com/tal-dia-como-hoy/se-lanza-la-primera-version-de-java/"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alexkosarev.name/category/javaee/spring/" TargetMode="External"/><Relationship Id="rId5" Type="http://schemas.openxmlformats.org/officeDocument/2006/relationships/image" Target="../media/image8.png"/><Relationship Id="rId4" Type="http://schemas.openxmlformats.org/officeDocument/2006/relationships/hyperlink" Target="https://www.nosinmiubuntu.com/curso-de-desarrollo-en-html5-css-y-javascript-de-apps-web-octava-edicion/html5_css3_javascript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9FD2-E02E-1F1E-7CC6-CDD1CD50DD3D}"/>
              </a:ext>
            </a:extLst>
          </p:cNvPr>
          <p:cNvSpPr>
            <a:spLocks noGrp="1"/>
          </p:cNvSpPr>
          <p:nvPr>
            <p:ph type="ctrTitle"/>
          </p:nvPr>
        </p:nvSpPr>
        <p:spPr>
          <a:xfrm>
            <a:off x="0" y="2257275"/>
            <a:ext cx="11931588" cy="837784"/>
          </a:xfrm>
        </p:spPr>
        <p:txBody>
          <a:bodyPr>
            <a:normAutofit fontScale="90000"/>
          </a:bodyPr>
          <a:lstStyle/>
          <a:p>
            <a:r>
              <a:rPr lang="en-US">
                <a:solidFill>
                  <a:srgbClr val="660033"/>
                </a:solidFill>
                <a:effectLst>
                  <a:outerShdw blurRad="38100" dist="38100" dir="2700000" algn="tl">
                    <a:srgbClr val="991F30"/>
                  </a:outerShdw>
                </a:effectLst>
                <a:latin typeface="Britannic Bold" panose="020B0903060703020204" pitchFamily="34" charset="0"/>
              </a:rPr>
              <a:t>ONLINE FOOD DELIVERY APPLICATION</a:t>
            </a:r>
            <a:endParaRPr lang="en-IN">
              <a:solidFill>
                <a:srgbClr val="660033"/>
              </a:solidFill>
              <a:effectLst>
                <a:outerShdw blurRad="38100" dist="38100" dir="2700000" algn="tl">
                  <a:srgbClr val="991F30"/>
                </a:outerShdw>
              </a:effectLst>
              <a:latin typeface="Britannic Bold" panose="020B0903060703020204" pitchFamily="34" charset="0"/>
            </a:endParaRPr>
          </a:p>
        </p:txBody>
      </p:sp>
      <p:sp>
        <p:nvSpPr>
          <p:cNvPr id="5" name="Subtitle 4">
            <a:extLst>
              <a:ext uri="{FF2B5EF4-FFF2-40B4-BE49-F238E27FC236}">
                <a16:creationId xmlns:a16="http://schemas.microsoft.com/office/drawing/2014/main" id="{7251F578-09F0-C6B6-69E7-25A46662F5C1}"/>
              </a:ext>
            </a:extLst>
          </p:cNvPr>
          <p:cNvSpPr txBox="1">
            <a:spLocks noGrp="1" noRot="1" noMove="1" noResize="1" noEditPoints="1" noAdjustHandles="1" noChangeArrowheads="1" noChangeShapeType="1"/>
          </p:cNvSpPr>
          <p:nvPr>
            <p:ph type="subTitle" idx="1"/>
          </p:nvPr>
        </p:nvSpPr>
        <p:spPr>
          <a:xfrm>
            <a:off x="1524000" y="3602038"/>
            <a:ext cx="9144000" cy="2626104"/>
          </a:xfrm>
          <a:prstGeom prst="rect">
            <a:avLst/>
          </a:prstGeom>
          <a:noFill/>
        </p:spPr>
        <p:txBody>
          <a:bodyPr wrap="square">
            <a:spAutoFit/>
          </a:bodyPr>
          <a:lstStyle/>
          <a:p>
            <a:pPr algn="l">
              <a:lnSpc>
                <a:spcPct val="115000"/>
              </a:lnSpc>
            </a:pPr>
            <a:r>
              <a:rPr lang="en-IN" sz="1800" b="1" dirty="0">
                <a:solidFill>
                  <a:schemeClr val="bg1"/>
                </a:solidFill>
                <a:effectLst/>
                <a:ea typeface="Arial" panose="020B0604020202020204" pitchFamily="34" charset="0"/>
              </a:rPr>
              <a:t>Submitted by: Swagatam Bardhan</a:t>
            </a:r>
          </a:p>
          <a:p>
            <a:pPr algn="l">
              <a:lnSpc>
                <a:spcPct val="115000"/>
              </a:lnSpc>
            </a:pPr>
            <a:r>
              <a:rPr lang="en-IN" sz="1800" b="1" dirty="0">
                <a:solidFill>
                  <a:schemeClr val="bg1"/>
                </a:solidFill>
              </a:rPr>
              <a:t>Submission type : Individual</a:t>
            </a:r>
          </a:p>
          <a:p>
            <a:pPr algn="l">
              <a:lnSpc>
                <a:spcPct val="115000"/>
              </a:lnSpc>
            </a:pPr>
            <a:r>
              <a:rPr lang="en-IN" sz="1800" b="1" dirty="0">
                <a:solidFill>
                  <a:schemeClr val="bg1"/>
                </a:solidFill>
                <a:effectLst/>
                <a:ea typeface="Arial" panose="020B0604020202020204" pitchFamily="34" charset="0"/>
              </a:rPr>
              <a:t>Batch: 12</a:t>
            </a:r>
            <a:endParaRPr lang="en-IN" sz="1800" dirty="0">
              <a:solidFill>
                <a:schemeClr val="bg1"/>
              </a:solidFill>
              <a:effectLst/>
              <a:ea typeface="Arial" panose="020B0604020202020204" pitchFamily="34" charset="0"/>
            </a:endParaRPr>
          </a:p>
          <a:p>
            <a:pPr algn="l">
              <a:lnSpc>
                <a:spcPct val="115000"/>
              </a:lnSpc>
            </a:pPr>
            <a:r>
              <a:rPr lang="en-IN" sz="1800" b="1" dirty="0">
                <a:solidFill>
                  <a:schemeClr val="bg1"/>
                </a:solidFill>
                <a:effectLst/>
                <a:ea typeface="Arial" panose="020B0604020202020204" pitchFamily="34" charset="0"/>
              </a:rPr>
              <a:t>LMS Id: developerswagatam@gmail.com</a:t>
            </a:r>
            <a:endParaRPr lang="en-IN" sz="1800" dirty="0">
              <a:solidFill>
                <a:schemeClr val="bg1"/>
              </a:solidFill>
              <a:effectLst/>
              <a:ea typeface="Arial" panose="020B0604020202020204" pitchFamily="34" charset="0"/>
            </a:endParaRPr>
          </a:p>
          <a:p>
            <a:pPr algn="l">
              <a:lnSpc>
                <a:spcPct val="115000"/>
              </a:lnSpc>
            </a:pPr>
            <a:r>
              <a:rPr lang="en-IN" sz="1800" b="1" dirty="0">
                <a:solidFill>
                  <a:schemeClr val="bg1"/>
                </a:solidFill>
                <a:effectLst/>
                <a:ea typeface="Arial" panose="020B0604020202020204" pitchFamily="34" charset="0"/>
              </a:rPr>
              <a:t>Program: Axis Bank - Fintech</a:t>
            </a:r>
            <a:endParaRPr lang="en-IN" sz="1800" dirty="0">
              <a:solidFill>
                <a:schemeClr val="bg1"/>
              </a:solidFill>
              <a:effectLst/>
              <a:ea typeface="Arial" panose="020B0604020202020204" pitchFamily="34" charset="0"/>
            </a:endParaRPr>
          </a:p>
          <a:p>
            <a:pPr algn="l">
              <a:lnSpc>
                <a:spcPct val="115000"/>
              </a:lnSpc>
            </a:pPr>
            <a:r>
              <a:rPr lang="en-IN" sz="1800" b="1" dirty="0">
                <a:solidFill>
                  <a:schemeClr val="bg1"/>
                </a:solidFill>
                <a:effectLst/>
                <a:ea typeface="Arial" panose="020B0604020202020204" pitchFamily="34" charset="0"/>
              </a:rPr>
              <a:t>Date: 31/05/2023</a:t>
            </a:r>
            <a:endParaRPr lang="en-IN" sz="1100" dirty="0">
              <a:solidFill>
                <a:schemeClr val="bg1"/>
              </a:solidFill>
              <a:effectLst/>
              <a:ea typeface="Arial" panose="020B0604020202020204" pitchFamily="34" charset="0"/>
            </a:endParaRPr>
          </a:p>
        </p:txBody>
      </p:sp>
      <p:pic>
        <p:nvPicPr>
          <p:cNvPr id="4" name="Picture 3">
            <a:extLst>
              <a:ext uri="{FF2B5EF4-FFF2-40B4-BE49-F238E27FC236}">
                <a16:creationId xmlns:a16="http://schemas.microsoft.com/office/drawing/2014/main" id="{6E006AF7-DD19-D5E4-2734-F0994F8F0B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pic>
        <p:nvPicPr>
          <p:cNvPr id="7" name="Picture 6">
            <a:extLst>
              <a:ext uri="{FF2B5EF4-FFF2-40B4-BE49-F238E27FC236}">
                <a16:creationId xmlns:a16="http://schemas.microsoft.com/office/drawing/2014/main" id="{8135CE7C-E6FA-0766-7434-874A79F300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6059" y="3602037"/>
            <a:ext cx="4883153" cy="3096733"/>
          </a:xfrm>
          <a:prstGeom prst="rect">
            <a:avLst/>
          </a:prstGeom>
        </p:spPr>
      </p:pic>
    </p:spTree>
    <p:extLst>
      <p:ext uri="{BB962C8B-B14F-4D97-AF65-F5344CB8AC3E}">
        <p14:creationId xmlns:p14="http://schemas.microsoft.com/office/powerpoint/2010/main" val="40207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C</a:t>
            </a:r>
            <a:r>
              <a:rPr lang="en-IN" sz="2800" b="1">
                <a:solidFill>
                  <a:srgbClr val="991F30"/>
                </a:solidFill>
                <a:effectLst>
                  <a:outerShdw blurRad="38100" dist="38100" dir="2700000" algn="tl">
                    <a:srgbClr val="000000">
                      <a:alpha val="43137"/>
                    </a:srgbClr>
                  </a:outerShdw>
                </a:effectLst>
                <a:ea typeface="Arial" panose="020B0604020202020204" pitchFamily="34" charset="0"/>
              </a:rPr>
              <a:t>USTOMER SIGN-UP</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87CFA2F0-67AB-2140-4579-68736C617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107" y="1809644"/>
            <a:ext cx="9867785" cy="4710333"/>
          </a:xfrm>
          <a:prstGeom prst="rect">
            <a:avLst/>
          </a:prstGeom>
        </p:spPr>
      </p:pic>
    </p:spTree>
    <p:extLst>
      <p:ext uri="{BB962C8B-B14F-4D97-AF65-F5344CB8AC3E}">
        <p14:creationId xmlns:p14="http://schemas.microsoft.com/office/powerpoint/2010/main" val="185373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HOME PAGE</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7" name="Picture 6">
            <a:extLst>
              <a:ext uri="{FF2B5EF4-FFF2-40B4-BE49-F238E27FC236}">
                <a16:creationId xmlns:a16="http://schemas.microsoft.com/office/drawing/2014/main" id="{EC2F3BC4-039E-AEE5-8B15-E179279C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64" y="1861031"/>
            <a:ext cx="9937072" cy="4722466"/>
          </a:xfrm>
          <a:prstGeom prst="rect">
            <a:avLst/>
          </a:prstGeom>
        </p:spPr>
      </p:pic>
    </p:spTree>
    <p:extLst>
      <p:ext uri="{BB962C8B-B14F-4D97-AF65-F5344CB8AC3E}">
        <p14:creationId xmlns:p14="http://schemas.microsoft.com/office/powerpoint/2010/main" val="37420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RESTAURANT MENU</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F28973E5-C713-B6BB-558B-049AE1DF7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45" y="1834941"/>
            <a:ext cx="10101309" cy="4877039"/>
          </a:xfrm>
          <a:prstGeom prst="rect">
            <a:avLst/>
          </a:prstGeom>
        </p:spPr>
      </p:pic>
    </p:spTree>
    <p:extLst>
      <p:ext uri="{BB962C8B-B14F-4D97-AF65-F5344CB8AC3E}">
        <p14:creationId xmlns:p14="http://schemas.microsoft.com/office/powerpoint/2010/main" val="30978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MENU PAGE</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7" name="Picture 6">
            <a:extLst>
              <a:ext uri="{FF2B5EF4-FFF2-40B4-BE49-F238E27FC236}">
                <a16:creationId xmlns:a16="http://schemas.microsoft.com/office/drawing/2014/main" id="{C1923F27-9C1E-F2B7-EB3F-AE35D2664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204" y="1793930"/>
            <a:ext cx="10230035" cy="4880927"/>
          </a:xfrm>
          <a:prstGeom prst="rect">
            <a:avLst/>
          </a:prstGeom>
        </p:spPr>
      </p:pic>
    </p:spTree>
    <p:extLst>
      <p:ext uri="{BB962C8B-B14F-4D97-AF65-F5344CB8AC3E}">
        <p14:creationId xmlns:p14="http://schemas.microsoft.com/office/powerpoint/2010/main" val="32483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FOOD CART</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A0C892A1-C838-9F73-1D9F-8E54496B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21" y="1761718"/>
            <a:ext cx="10221157" cy="4879014"/>
          </a:xfrm>
          <a:prstGeom prst="rect">
            <a:avLst/>
          </a:prstGeom>
        </p:spPr>
      </p:pic>
    </p:spTree>
    <p:extLst>
      <p:ext uri="{BB962C8B-B14F-4D97-AF65-F5344CB8AC3E}">
        <p14:creationId xmlns:p14="http://schemas.microsoft.com/office/powerpoint/2010/main" val="12135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ADMIN LOGIN</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10151365-C395-BA31-1F37-DFED838E41D7}"/>
              </a:ext>
            </a:extLst>
          </p:cNvPr>
          <p:cNvPicPr>
            <a:picLocks noChangeAspect="1"/>
          </p:cNvPicPr>
          <p:nvPr/>
        </p:nvPicPr>
        <p:blipFill>
          <a:blip r:embed="rId3"/>
          <a:stretch>
            <a:fillRect/>
          </a:stretch>
        </p:blipFill>
        <p:spPr>
          <a:xfrm>
            <a:off x="1908688" y="1892322"/>
            <a:ext cx="8233573" cy="4581829"/>
          </a:xfrm>
          <a:prstGeom prst="rect">
            <a:avLst/>
          </a:prstGeom>
        </p:spPr>
      </p:pic>
    </p:spTree>
    <p:extLst>
      <p:ext uri="{BB962C8B-B14F-4D97-AF65-F5344CB8AC3E}">
        <p14:creationId xmlns:p14="http://schemas.microsoft.com/office/powerpoint/2010/main" val="183430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RESTAURANT MANAGEMENT</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FDADA7F1-57F4-084A-4C72-6EC6484F8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47" y="1836614"/>
            <a:ext cx="9537577" cy="4683363"/>
          </a:xfrm>
          <a:prstGeom prst="rect">
            <a:avLst/>
          </a:prstGeom>
        </p:spPr>
      </p:pic>
    </p:spTree>
    <p:extLst>
      <p:ext uri="{BB962C8B-B14F-4D97-AF65-F5344CB8AC3E}">
        <p14:creationId xmlns:p14="http://schemas.microsoft.com/office/powerpoint/2010/main" val="3365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ITEM MANAGEMENT</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7" name="Picture 6">
            <a:extLst>
              <a:ext uri="{FF2B5EF4-FFF2-40B4-BE49-F238E27FC236}">
                <a16:creationId xmlns:a16="http://schemas.microsoft.com/office/drawing/2014/main" id="{78E874E2-615E-5364-CC32-DAC4441AC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37" y="1803557"/>
            <a:ext cx="10011029" cy="4905509"/>
          </a:xfrm>
          <a:prstGeom prst="rect">
            <a:avLst/>
          </a:prstGeom>
        </p:spPr>
      </p:pic>
    </p:spTree>
    <p:extLst>
      <p:ext uri="{BB962C8B-B14F-4D97-AF65-F5344CB8AC3E}">
        <p14:creationId xmlns:p14="http://schemas.microsoft.com/office/powerpoint/2010/main" val="210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CUSTOMER MANAGEMENT</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3" name="Picture 2">
            <a:extLst>
              <a:ext uri="{FF2B5EF4-FFF2-40B4-BE49-F238E27FC236}">
                <a16:creationId xmlns:a16="http://schemas.microsoft.com/office/drawing/2014/main" id="{A1580604-A45A-8F29-6121-7E128B19C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33" y="1683682"/>
            <a:ext cx="10301055" cy="5014987"/>
          </a:xfrm>
          <a:prstGeom prst="rect">
            <a:avLst/>
          </a:prstGeom>
        </p:spPr>
      </p:pic>
    </p:spTree>
    <p:extLst>
      <p:ext uri="{BB962C8B-B14F-4D97-AF65-F5344CB8AC3E}">
        <p14:creationId xmlns:p14="http://schemas.microsoft.com/office/powerpoint/2010/main" val="380883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92122"/>
          </a:xfrm>
          <a:prstGeom prst="rect">
            <a:avLst/>
          </a:prstGeom>
          <a:solidFill>
            <a:srgbClr val="FF6709"/>
          </a:solidFill>
        </p:spPr>
        <p:txBody>
          <a:bodyPr wrap="square" rtlCol="0">
            <a:spAutoFit/>
          </a:bodyPr>
          <a:lstStyle/>
          <a:p>
            <a:pPr>
              <a:lnSpc>
                <a:spcPct val="115000"/>
              </a:lnSpc>
            </a:pPr>
            <a:r>
              <a:rPr lang="en-IN" sz="2400" b="1">
                <a:solidFill>
                  <a:schemeClr val="bg1"/>
                </a:solidFill>
                <a:ea typeface="Arial" panose="020B0604020202020204" pitchFamily="34" charset="0"/>
              </a:rPr>
              <a:t>Front</a:t>
            </a:r>
            <a:r>
              <a:rPr lang="en-IN" sz="2400" b="1">
                <a:solidFill>
                  <a:schemeClr val="bg1"/>
                </a:solidFill>
                <a:effectLst/>
                <a:ea typeface="Arial" panose="020B0604020202020204" pitchFamily="34" charset="0"/>
              </a:rPr>
              <a:t>-End </a:t>
            </a:r>
            <a:r>
              <a:rPr lang="en-IN" sz="2400" b="1" dirty="0">
                <a:solidFill>
                  <a:schemeClr val="bg1"/>
                </a:solidFill>
                <a:effectLst/>
                <a:ea typeface="Arial" panose="020B0604020202020204" pitchFamily="34" charset="0"/>
              </a:rPr>
              <a:t>Development</a:t>
            </a:r>
            <a:endParaRPr lang="en-IN" sz="1400" dirty="0">
              <a:solidFill>
                <a:schemeClr val="bg1"/>
              </a:solidFill>
              <a:effectLst/>
              <a:ea typeface="Arial" panose="020B0604020202020204" pitchFamily="34" charset="0"/>
            </a:endParaRPr>
          </a:p>
        </p:txBody>
      </p:sp>
      <p:sp>
        <p:nvSpPr>
          <p:cNvPr id="7" name="TextBox 6">
            <a:extLst>
              <a:ext uri="{FF2B5EF4-FFF2-40B4-BE49-F238E27FC236}">
                <a16:creationId xmlns:a16="http://schemas.microsoft.com/office/drawing/2014/main" id="{02FB6A81-F334-0D76-10FC-F69162C07E4E}"/>
              </a:ext>
            </a:extLst>
          </p:cNvPr>
          <p:cNvSpPr txBox="1"/>
          <p:nvPr/>
        </p:nvSpPr>
        <p:spPr>
          <a:xfrm>
            <a:off x="452120" y="1799227"/>
            <a:ext cx="7472680" cy="3257045"/>
          </a:xfrm>
          <a:prstGeom prst="rect">
            <a:avLst/>
          </a:prstGeom>
          <a:noFill/>
        </p:spPr>
        <p:txBody>
          <a:bodyPr wrap="square">
            <a:spAutoFit/>
          </a:bodyPr>
          <a:lstStyle/>
          <a:p>
            <a:pPr marL="342900" indent="-342900" algn="just">
              <a:lnSpc>
                <a:spcPct val="115000"/>
              </a:lnSpc>
              <a:buFont typeface="Arial" panose="020B0604020202020204" pitchFamily="34" charset="0"/>
              <a:buChar char="•"/>
            </a:pPr>
            <a:r>
              <a:rPr lang="en-US" sz="2000" b="1" i="0">
                <a:solidFill>
                  <a:schemeClr val="bg1"/>
                </a:solidFill>
                <a:effectLst/>
                <a:latin typeface="Söhne"/>
              </a:rPr>
              <a:t>HTML</a:t>
            </a:r>
            <a:r>
              <a:rPr lang="en-US" sz="2000" b="0" i="0">
                <a:solidFill>
                  <a:schemeClr val="bg1"/>
                </a:solidFill>
                <a:effectLst/>
                <a:latin typeface="Söhne"/>
              </a:rPr>
              <a:t> structures the content and layout of a web page</a:t>
            </a:r>
          </a:p>
          <a:p>
            <a:pPr marL="342900" indent="-342900" algn="just">
              <a:lnSpc>
                <a:spcPct val="115000"/>
              </a:lnSpc>
              <a:buFont typeface="Arial" panose="020B0604020202020204" pitchFamily="34" charset="0"/>
              <a:buChar char="•"/>
            </a:pPr>
            <a:r>
              <a:rPr lang="en-US" sz="2000" b="1" i="0">
                <a:solidFill>
                  <a:schemeClr val="bg1"/>
                </a:solidFill>
                <a:effectLst/>
                <a:latin typeface="Söhne"/>
              </a:rPr>
              <a:t>CSS </a:t>
            </a:r>
            <a:r>
              <a:rPr lang="en-US" sz="2000" b="0" i="0">
                <a:solidFill>
                  <a:schemeClr val="bg1"/>
                </a:solidFill>
                <a:effectLst/>
                <a:latin typeface="Söhne"/>
              </a:rPr>
              <a:t>styles the HTML elements</a:t>
            </a:r>
          </a:p>
          <a:p>
            <a:pPr marL="342900" indent="-342900" algn="just">
              <a:lnSpc>
                <a:spcPct val="115000"/>
              </a:lnSpc>
              <a:buFont typeface="Arial" panose="020B0604020202020204" pitchFamily="34" charset="0"/>
              <a:buChar char="•"/>
            </a:pPr>
            <a:r>
              <a:rPr lang="en-US" sz="2000" b="1" i="0">
                <a:solidFill>
                  <a:schemeClr val="bg1"/>
                </a:solidFill>
                <a:effectLst/>
                <a:latin typeface="Söhne"/>
              </a:rPr>
              <a:t>Bootstrap</a:t>
            </a:r>
            <a:r>
              <a:rPr lang="en-US" sz="2000" b="0" i="0">
                <a:solidFill>
                  <a:schemeClr val="bg1"/>
                </a:solidFill>
                <a:effectLst/>
                <a:latin typeface="Söhne"/>
              </a:rPr>
              <a:t> offers pre-designed styles and components for rapid development</a:t>
            </a:r>
          </a:p>
          <a:p>
            <a:pPr marL="342900" indent="-342900" algn="just">
              <a:lnSpc>
                <a:spcPct val="115000"/>
              </a:lnSpc>
              <a:buFont typeface="Arial" panose="020B0604020202020204" pitchFamily="34" charset="0"/>
              <a:buChar char="•"/>
            </a:pPr>
            <a:r>
              <a:rPr lang="en-US" sz="2000" b="1" i="0">
                <a:solidFill>
                  <a:schemeClr val="bg1"/>
                </a:solidFill>
                <a:effectLst/>
                <a:latin typeface="Söhne"/>
              </a:rPr>
              <a:t>JavaScript</a:t>
            </a:r>
            <a:r>
              <a:rPr lang="en-US" sz="2000" b="0" i="0">
                <a:solidFill>
                  <a:schemeClr val="bg1"/>
                </a:solidFill>
                <a:effectLst/>
                <a:latin typeface="Söhne"/>
              </a:rPr>
              <a:t> adds interactivity and dynamic functionality to the website. </a:t>
            </a:r>
          </a:p>
          <a:p>
            <a:pPr algn="just">
              <a:lnSpc>
                <a:spcPct val="115000"/>
              </a:lnSpc>
            </a:pPr>
            <a:endParaRPr lang="en-US" sz="2000" b="0" i="0">
              <a:solidFill>
                <a:schemeClr val="bg1"/>
              </a:solidFill>
              <a:effectLst/>
              <a:latin typeface="Söhne"/>
            </a:endParaRPr>
          </a:p>
          <a:p>
            <a:pPr algn="just">
              <a:lnSpc>
                <a:spcPct val="115000"/>
              </a:lnSpc>
            </a:pPr>
            <a:r>
              <a:rPr lang="en-US" sz="2000" b="0" i="0">
                <a:solidFill>
                  <a:schemeClr val="bg1"/>
                </a:solidFill>
                <a:effectLst/>
                <a:latin typeface="Söhne"/>
              </a:rPr>
              <a:t>Together, these technologies work in harmony to create visually appealing and interactive user interfaces on the web.</a:t>
            </a:r>
            <a:endParaRPr lang="en-IN" sz="2000" dirty="0">
              <a:solidFill>
                <a:schemeClr val="bg1"/>
              </a:solidFill>
              <a:effectLst/>
              <a:ea typeface="Arial" panose="020B0604020202020204" pitchFamily="34" charset="0"/>
            </a:endParaRPr>
          </a:p>
        </p:txBody>
      </p:sp>
      <p:pic>
        <p:nvPicPr>
          <p:cNvPr id="2" name="Picture 1">
            <a:extLst>
              <a:ext uri="{FF2B5EF4-FFF2-40B4-BE49-F238E27FC236}">
                <a16:creationId xmlns:a16="http://schemas.microsoft.com/office/drawing/2014/main" id="{5BEB4F17-E689-1C6B-7912-52CFAD268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62828" y="1265827"/>
            <a:ext cx="2817972" cy="2285688"/>
          </a:xfrm>
          <a:prstGeom prst="rect">
            <a:avLst/>
          </a:prstGeom>
        </p:spPr>
      </p:pic>
      <p:pic>
        <p:nvPicPr>
          <p:cNvPr id="15" name="Picture 14">
            <a:extLst>
              <a:ext uri="{FF2B5EF4-FFF2-40B4-BE49-F238E27FC236}">
                <a16:creationId xmlns:a16="http://schemas.microsoft.com/office/drawing/2014/main" id="{1E1B0DE4-98BD-3AA6-4FE8-40766DB247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14564" y="3624262"/>
            <a:ext cx="1714500" cy="1362075"/>
          </a:xfrm>
          <a:prstGeom prst="rect">
            <a:avLst/>
          </a:prstGeom>
        </p:spPr>
      </p:pic>
    </p:spTree>
    <p:extLst>
      <p:ext uri="{BB962C8B-B14F-4D97-AF65-F5344CB8AC3E}">
        <p14:creationId xmlns:p14="http://schemas.microsoft.com/office/powerpoint/2010/main" val="419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3" name="TextBox 2">
            <a:extLst>
              <a:ext uri="{FF2B5EF4-FFF2-40B4-BE49-F238E27FC236}">
                <a16:creationId xmlns:a16="http://schemas.microsoft.com/office/drawing/2014/main" id="{C7DDF28F-771F-D180-B602-4C9BA1896597}"/>
              </a:ext>
            </a:extLst>
          </p:cNvPr>
          <p:cNvSpPr txBox="1">
            <a:spLocks noGrp="1" noRot="1" noMove="1" noResize="1" noEditPoints="1" noAdjustHandles="1" noChangeArrowheads="1" noChangeShapeType="1"/>
          </p:cNvSpPr>
          <p:nvPr/>
        </p:nvSpPr>
        <p:spPr>
          <a:xfrm>
            <a:off x="697940" y="1503679"/>
            <a:ext cx="10061497" cy="3693319"/>
          </a:xfrm>
          <a:prstGeom prst="rect">
            <a:avLst/>
          </a:prstGeom>
          <a:noFill/>
        </p:spPr>
        <p:txBody>
          <a:bodyPr wrap="square">
            <a:spAutoFit/>
          </a:bodyPr>
          <a:lstStyle/>
          <a:p>
            <a:pPr marL="342900" lvl="0" indent="-342900">
              <a:buSzPts val="1400"/>
              <a:buFont typeface="+mj-lt"/>
              <a:buAutoNum type="arabicPeriod"/>
            </a:pPr>
            <a:endParaRPr lang="en-IN" b="1" dirty="0">
              <a:solidFill>
                <a:schemeClr val="bg1"/>
              </a:solidFill>
              <a:effectLst>
                <a:outerShdw blurRad="38100" dist="38100" dir="2700000" algn="tl">
                  <a:srgbClr val="000000">
                    <a:alpha val="43137"/>
                  </a:srgbClr>
                </a:outerShdw>
              </a:effectLst>
            </a:endParaRPr>
          </a:p>
          <a:p>
            <a:pPr marL="342900" lvl="0" indent="-342900">
              <a:buSzPts val="1400"/>
              <a:buFont typeface="+mj-lt"/>
              <a:buAutoNum type="arabicPeriod"/>
            </a:pPr>
            <a:endParaRPr lang="en-IN" b="1" dirty="0">
              <a:solidFill>
                <a:schemeClr val="bg1"/>
              </a:solidFill>
              <a:effectLst>
                <a:outerShdw blurRad="38100" dist="38100" dir="2700000" algn="tl">
                  <a:srgbClr val="000000">
                    <a:alpha val="43137"/>
                  </a:srgbClr>
                </a:outerShdw>
              </a:effectLst>
            </a:endParaRPr>
          </a:p>
          <a:p>
            <a:pPr marL="342900" lvl="0" indent="-342900">
              <a:buSzPts val="1400"/>
              <a:buFont typeface="+mj-lt"/>
              <a:buAutoNum type="arabicPeriod"/>
            </a:pPr>
            <a:endParaRPr lang="en-IN" b="1" dirty="0">
              <a:solidFill>
                <a:schemeClr val="bg1"/>
              </a:solidFill>
              <a:effectLst>
                <a:outerShdw blurRad="38100" dist="38100" dir="2700000" algn="tl">
                  <a:srgbClr val="000000">
                    <a:alpha val="43137"/>
                  </a:srgbClr>
                </a:outerShdw>
              </a:effectLst>
            </a:endParaRP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Introduction</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Project Overview</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Architecture Design </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User Interface Design </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Front-end Development </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Back-end Development</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Conclusion</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rPr>
              <a:t>Future Work</a:t>
            </a:r>
          </a:p>
          <a:p>
            <a:pPr marL="342900" lvl="0" indent="-342900">
              <a:buSzPts val="1400"/>
              <a:buFont typeface="+mj-lt"/>
              <a:buAutoNum type="arabicPeriod"/>
            </a:pPr>
            <a:r>
              <a:rPr lang="en-IN" sz="2000" b="1" dirty="0">
                <a:solidFill>
                  <a:schemeClr val="bg1"/>
                </a:solidFill>
                <a:effectLst>
                  <a:outerShdw blurRad="38100" dist="38100" dir="2700000" algn="tl">
                    <a:srgbClr val="000000">
                      <a:alpha val="43137"/>
                    </a:srgbClr>
                  </a:outerShdw>
                </a:effectLst>
                <a:ea typeface="Arial" panose="020B0604020202020204" pitchFamily="34" charset="0"/>
              </a:rPr>
              <a:t>References</a:t>
            </a:r>
            <a:endParaRPr lang="en-IN" sz="2000" dirty="0">
              <a:solidFill>
                <a:schemeClr val="bg1"/>
              </a:solidFill>
              <a:effectLst>
                <a:outerShdw blurRad="38100" dist="38100" dir="2700000" algn="tl">
                  <a:srgbClr val="000000">
                    <a:alpha val="43137"/>
                  </a:srgbClr>
                </a:outerShdw>
              </a:effectLst>
              <a:ea typeface="Arial" panose="020B0604020202020204" pitchFamily="34" charset="0"/>
            </a:endParaRPr>
          </a:p>
        </p:txBody>
      </p:sp>
      <p:sp>
        <p:nvSpPr>
          <p:cNvPr id="2" name="Title 1">
            <a:extLst>
              <a:ext uri="{FF2B5EF4-FFF2-40B4-BE49-F238E27FC236}">
                <a16:creationId xmlns:a16="http://schemas.microsoft.com/office/drawing/2014/main" id="{6738CF12-AE90-9252-5226-7F6A75DA2382}"/>
              </a:ext>
            </a:extLst>
          </p:cNvPr>
          <p:cNvSpPr>
            <a:spLocks noGrp="1"/>
          </p:cNvSpPr>
          <p:nvPr>
            <p:ph type="ctrTitle"/>
          </p:nvPr>
        </p:nvSpPr>
        <p:spPr>
          <a:xfrm>
            <a:off x="1524000" y="1122363"/>
            <a:ext cx="9144000" cy="622617"/>
          </a:xfrm>
        </p:spPr>
        <p:txBody>
          <a:bodyPr>
            <a:noAutofit/>
          </a:bodyPr>
          <a:lstStyle/>
          <a:p>
            <a:r>
              <a:rPr lang="en-US" sz="3600" b="1">
                <a:solidFill>
                  <a:schemeClr val="bg1"/>
                </a:solidFill>
                <a:latin typeface="+mn-lt"/>
              </a:rPr>
              <a:t>Table of Contents</a:t>
            </a:r>
            <a:endParaRPr lang="en-IN" sz="3600" b="1">
              <a:solidFill>
                <a:schemeClr val="bg1"/>
              </a:solidFill>
              <a:latin typeface="+mn-lt"/>
            </a:endParaRPr>
          </a:p>
        </p:txBody>
      </p:sp>
      <p:pic>
        <p:nvPicPr>
          <p:cNvPr id="7" name="Picture 6" descr="A person and person holding a pencil&#10;&#10;Description automatically generated with medium confidence">
            <a:extLst>
              <a:ext uri="{FF2B5EF4-FFF2-40B4-BE49-F238E27FC236}">
                <a16:creationId xmlns:a16="http://schemas.microsoft.com/office/drawing/2014/main" id="{29360383-E196-5AF1-1337-C5B37FF07FEE}"/>
              </a:ext>
            </a:extLst>
          </p:cNvPr>
          <p:cNvPicPr>
            <a:picLocks noChangeAspect="1"/>
          </p:cNvPicPr>
          <p:nvPr/>
        </p:nvPicPr>
        <p:blipFill rotWithShape="1">
          <a:blip r:embed="rId3">
            <a:extLst>
              <a:ext uri="{28A0092B-C50C-407E-A947-70E740481C1C}">
                <a14:useLocalDpi xmlns:a14="http://schemas.microsoft.com/office/drawing/2010/main" val="0"/>
              </a:ext>
            </a:extLst>
          </a:blip>
          <a:srcRect t="12015"/>
          <a:stretch/>
        </p:blipFill>
        <p:spPr>
          <a:xfrm>
            <a:off x="5619749" y="2389092"/>
            <a:ext cx="6467475" cy="2965229"/>
          </a:xfrm>
          <a:prstGeom prst="rect">
            <a:avLst/>
          </a:prstGeom>
        </p:spPr>
      </p:pic>
    </p:spTree>
    <p:extLst>
      <p:ext uri="{BB962C8B-B14F-4D97-AF65-F5344CB8AC3E}">
        <p14:creationId xmlns:p14="http://schemas.microsoft.com/office/powerpoint/2010/main" val="29070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92122"/>
          </a:xfrm>
          <a:prstGeom prst="rect">
            <a:avLst/>
          </a:prstGeom>
          <a:solidFill>
            <a:srgbClr val="FF6709"/>
          </a:solidFill>
        </p:spPr>
        <p:txBody>
          <a:bodyPr wrap="square" rtlCol="0">
            <a:spAutoFit/>
          </a:bodyPr>
          <a:lstStyle/>
          <a:p>
            <a:pPr>
              <a:lnSpc>
                <a:spcPct val="115000"/>
              </a:lnSpc>
            </a:pPr>
            <a:r>
              <a:rPr lang="en-IN" sz="2400" b="1">
                <a:solidFill>
                  <a:schemeClr val="bg1"/>
                </a:solidFill>
                <a:ea typeface="Arial" panose="020B0604020202020204" pitchFamily="34" charset="0"/>
              </a:rPr>
              <a:t>Back</a:t>
            </a:r>
            <a:r>
              <a:rPr lang="en-IN" sz="2400" b="1">
                <a:solidFill>
                  <a:schemeClr val="bg1"/>
                </a:solidFill>
                <a:effectLst/>
                <a:ea typeface="Arial" panose="020B0604020202020204" pitchFamily="34" charset="0"/>
              </a:rPr>
              <a:t>-End </a:t>
            </a:r>
            <a:r>
              <a:rPr lang="en-IN" sz="2400" b="1" dirty="0">
                <a:solidFill>
                  <a:schemeClr val="bg1"/>
                </a:solidFill>
                <a:effectLst/>
                <a:ea typeface="Arial" panose="020B0604020202020204" pitchFamily="34" charset="0"/>
              </a:rPr>
              <a:t>Development</a:t>
            </a:r>
            <a:r>
              <a:rPr lang="en-IN" sz="1400" dirty="0">
                <a:solidFill>
                  <a:schemeClr val="bg1"/>
                </a:solidFill>
                <a:effectLst/>
                <a:ea typeface="Arial" panose="020B0604020202020204" pitchFamily="34" charset="0"/>
              </a:rPr>
              <a:t> </a:t>
            </a:r>
          </a:p>
        </p:txBody>
      </p:sp>
      <p:sp>
        <p:nvSpPr>
          <p:cNvPr id="7" name="TextBox 6">
            <a:extLst>
              <a:ext uri="{FF2B5EF4-FFF2-40B4-BE49-F238E27FC236}">
                <a16:creationId xmlns:a16="http://schemas.microsoft.com/office/drawing/2014/main" id="{42C9D8A8-1C42-C2FD-EA56-C22FFDE8AF0E}"/>
              </a:ext>
            </a:extLst>
          </p:cNvPr>
          <p:cNvSpPr txBox="1"/>
          <p:nvPr/>
        </p:nvSpPr>
        <p:spPr>
          <a:xfrm>
            <a:off x="368300" y="1372507"/>
            <a:ext cx="8486140" cy="4958024"/>
          </a:xfrm>
          <a:prstGeom prst="rect">
            <a:avLst/>
          </a:prstGeom>
          <a:noFill/>
        </p:spPr>
        <p:txBody>
          <a:bodyPr wrap="square">
            <a:spAutoFit/>
          </a:bodyPr>
          <a:lstStyle/>
          <a:p>
            <a:pPr algn="just">
              <a:lnSpc>
                <a:spcPct val="115000"/>
              </a:lnSpc>
            </a:pPr>
            <a:r>
              <a:rPr lang="en-IN" sz="1800">
                <a:solidFill>
                  <a:schemeClr val="bg1"/>
                </a:solidFill>
                <a:effectLst/>
                <a:ea typeface="Arial" panose="020B0604020202020204" pitchFamily="34" charset="0"/>
              </a:rPr>
              <a:t>This </a:t>
            </a:r>
            <a:r>
              <a:rPr lang="en-US" sz="1800">
                <a:solidFill>
                  <a:schemeClr val="bg1"/>
                </a:solidFill>
                <a:effectLst/>
                <a:ea typeface="Arial" panose="020B0604020202020204" pitchFamily="34" charset="0"/>
              </a:rPr>
              <a:t>Implemented the concept of Monolithic Architecture in the back-end architecture:</a:t>
            </a:r>
          </a:p>
          <a:p>
            <a:pPr algn="just">
              <a:lnSpc>
                <a:spcPct val="115000"/>
              </a:lnSpc>
            </a:pPr>
            <a:endParaRPr lang="en-US" sz="600">
              <a:solidFill>
                <a:schemeClr val="bg1"/>
              </a:solidFill>
              <a:effectLst/>
              <a:ea typeface="Arial" panose="020B0604020202020204" pitchFamily="34" charset="0"/>
            </a:endParaRP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API: Different APIs have been created in the back-end to meet the application requirements, such as restaurant and menu browsing, user management, and other necessary functionalities.</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Utilized Spring MVC for the presentation layer, ensuring seamless interaction with the front-end.</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Incorporated Lombok to reduce boilerplate code and enhance code readability.</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Leveraged Spring JPA along with Hibernate for efficient database access through the repository layer.</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Implemented validation using Spring JPA to ensure data integrity and enforce business rules.</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Utilized HttpHeaders to handle HTTP headers, allowing for customization and control over the API responses.</a:t>
            </a:r>
          </a:p>
          <a:p>
            <a:pPr marL="285750" indent="-285750" algn="just">
              <a:lnSpc>
                <a:spcPct val="115000"/>
              </a:lnSpc>
              <a:buFont typeface="Arial" panose="020B0604020202020204" pitchFamily="34" charset="0"/>
              <a:buChar char="•"/>
            </a:pPr>
            <a:r>
              <a:rPr lang="en-US" sz="1800">
                <a:solidFill>
                  <a:schemeClr val="bg1"/>
                </a:solidFill>
                <a:effectLst/>
                <a:ea typeface="Arial" panose="020B0604020202020204" pitchFamily="34" charset="0"/>
              </a:rPr>
              <a:t>Configured CrossOrigin to enable Cross-Origin Resource Sharing (CORS) and facilitate communication between the front-end and back-end.</a:t>
            </a:r>
            <a:endParaRPr lang="en-IN" sz="1400" dirty="0">
              <a:solidFill>
                <a:schemeClr val="bg1"/>
              </a:solidFill>
              <a:effectLst/>
              <a:ea typeface="Arial" panose="020B0604020202020204" pitchFamily="34" charset="0"/>
            </a:endParaRPr>
          </a:p>
        </p:txBody>
      </p:sp>
      <p:pic>
        <p:nvPicPr>
          <p:cNvPr id="2" name="Picture 1">
            <a:extLst>
              <a:ext uri="{FF2B5EF4-FFF2-40B4-BE49-F238E27FC236}">
                <a16:creationId xmlns:a16="http://schemas.microsoft.com/office/drawing/2014/main" id="{31E7D88E-5FB9-796D-87CF-44A3090DA3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410178" y="2448656"/>
            <a:ext cx="1204913" cy="1081043"/>
          </a:xfrm>
          <a:prstGeom prst="rect">
            <a:avLst/>
          </a:prstGeom>
        </p:spPr>
      </p:pic>
      <p:pic>
        <p:nvPicPr>
          <p:cNvPr id="3" name="Picture 2">
            <a:extLst>
              <a:ext uri="{FF2B5EF4-FFF2-40B4-BE49-F238E27FC236}">
                <a16:creationId xmlns:a16="http://schemas.microsoft.com/office/drawing/2014/main" id="{8891DFD3-DDC7-39D3-C649-71CC08C753C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16696" y="3609599"/>
            <a:ext cx="832625" cy="1522242"/>
          </a:xfrm>
          <a:prstGeom prst="rect">
            <a:avLst/>
          </a:prstGeom>
        </p:spPr>
      </p:pic>
    </p:spTree>
    <p:extLst>
      <p:ext uri="{BB962C8B-B14F-4D97-AF65-F5344CB8AC3E}">
        <p14:creationId xmlns:p14="http://schemas.microsoft.com/office/powerpoint/2010/main" val="37550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92122"/>
          </a:xfrm>
          <a:prstGeom prst="rect">
            <a:avLst/>
          </a:prstGeom>
          <a:solidFill>
            <a:srgbClr val="FF6709"/>
          </a:solidFill>
        </p:spPr>
        <p:txBody>
          <a:bodyPr wrap="square" rtlCol="0">
            <a:spAutoFit/>
          </a:bodyPr>
          <a:lstStyle/>
          <a:p>
            <a:pPr>
              <a:lnSpc>
                <a:spcPct val="115000"/>
              </a:lnSpc>
            </a:pPr>
            <a:r>
              <a:rPr lang="en-IN" sz="2400" b="1" dirty="0">
                <a:solidFill>
                  <a:schemeClr val="bg1"/>
                </a:solidFill>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490221" y="1871191"/>
            <a:ext cx="5026660" cy="3610989"/>
          </a:xfrm>
          <a:prstGeom prst="rect">
            <a:avLst/>
          </a:prstGeom>
          <a:noFill/>
        </p:spPr>
        <p:txBody>
          <a:bodyPr wrap="square">
            <a:spAutoFit/>
          </a:bodyPr>
          <a:lstStyle/>
          <a:p>
            <a:pPr algn="just">
              <a:lnSpc>
                <a:spcPct val="115000"/>
              </a:lnSpc>
            </a:pPr>
            <a:r>
              <a:rPr lang="en-US" sz="2000">
                <a:solidFill>
                  <a:schemeClr val="bg1"/>
                </a:solidFill>
              </a:rPr>
              <a:t> HUNGRY HUB represents the future of food delivery, bringing convenience, choice, and efficiency to the fingertips of millions. By leveraging cutting-edge technology and fostering strong partnerships with restaurants, we believe Hungry Hub will transform the way we experience and enjoy food. We are excited to present this innovative solution, and we invite you to explore the possibilities of Hungry Hub.</a:t>
            </a:r>
            <a:endParaRPr lang="en-IN" sz="2000" dirty="0">
              <a:solidFill>
                <a:schemeClr val="bg1"/>
              </a:solidFill>
              <a:effectLst/>
              <a:ea typeface="Arial" panose="020B0604020202020204" pitchFamily="34" charset="0"/>
            </a:endParaRPr>
          </a:p>
        </p:txBody>
      </p:sp>
      <p:pic>
        <p:nvPicPr>
          <p:cNvPr id="3" name="Picture 2">
            <a:extLst>
              <a:ext uri="{FF2B5EF4-FFF2-40B4-BE49-F238E27FC236}">
                <a16:creationId xmlns:a16="http://schemas.microsoft.com/office/drawing/2014/main" id="{DD9DD1B6-5D4F-ACCC-0760-E5C6E61F07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68" b="90000" l="10000" r="90000">
                        <a14:foregroundMark x1="30728" y1="9059" x2="35364" y2="9257"/>
                        <a14:foregroundMark x1="35364" y1="9257" x2="30596" y2="8168"/>
                        <a14:foregroundMark x1="30596" y1="8168" x2="30199" y2="841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03887" y="1258011"/>
            <a:ext cx="7318281" cy="4895009"/>
          </a:xfrm>
          <a:prstGeom prst="rect">
            <a:avLst/>
          </a:prstGeom>
        </p:spPr>
      </p:pic>
    </p:spTree>
    <p:extLst>
      <p:ext uri="{BB962C8B-B14F-4D97-AF65-F5344CB8AC3E}">
        <p14:creationId xmlns:p14="http://schemas.microsoft.com/office/powerpoint/2010/main" val="98410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90199"/>
          </a:xfrm>
          <a:prstGeom prst="rect">
            <a:avLst/>
          </a:prstGeom>
          <a:solidFill>
            <a:srgbClr val="FF6709"/>
          </a:solidFill>
        </p:spPr>
        <p:txBody>
          <a:bodyPr wrap="square" rtlCol="0">
            <a:spAutoFit/>
          </a:bodyPr>
          <a:lstStyle/>
          <a:p>
            <a:pPr>
              <a:lnSpc>
                <a:spcPct val="115000"/>
              </a:lnSpc>
            </a:pPr>
            <a:r>
              <a:rPr lang="en-IN" sz="2400" b="1" dirty="0">
                <a:solidFill>
                  <a:schemeClr val="bg1"/>
                </a:solidFill>
              </a:rPr>
              <a:t>Future</a:t>
            </a:r>
            <a:r>
              <a:rPr lang="en-IN" sz="2400" b="1" dirty="0">
                <a:solidFill>
                  <a:schemeClr val="bg1"/>
                </a:solidFill>
                <a:latin typeface="Times New Roman" panose="02020603050405020304" pitchFamily="18" charset="0"/>
              </a:rPr>
              <a:t> </a:t>
            </a:r>
            <a:r>
              <a:rPr lang="en-IN" sz="2400" b="1" dirty="0">
                <a:solidFill>
                  <a:schemeClr val="bg1"/>
                </a:solidFill>
              </a:rPr>
              <a:t>Work</a:t>
            </a:r>
          </a:p>
        </p:txBody>
      </p:sp>
      <p:sp>
        <p:nvSpPr>
          <p:cNvPr id="3" name="TextBox 2">
            <a:extLst>
              <a:ext uri="{FF2B5EF4-FFF2-40B4-BE49-F238E27FC236}">
                <a16:creationId xmlns:a16="http://schemas.microsoft.com/office/drawing/2014/main" id="{0619899A-31DA-FCDF-48CA-B2A307298A93}"/>
              </a:ext>
            </a:extLst>
          </p:cNvPr>
          <p:cNvSpPr txBox="1"/>
          <p:nvPr/>
        </p:nvSpPr>
        <p:spPr>
          <a:xfrm>
            <a:off x="456682" y="2333475"/>
            <a:ext cx="6452117" cy="2191049"/>
          </a:xfrm>
          <a:prstGeom prst="rect">
            <a:avLst/>
          </a:prstGeom>
          <a:noFill/>
        </p:spPr>
        <p:txBody>
          <a:bodyPr wrap="square">
            <a:spAutoFit/>
          </a:bodyPr>
          <a:lstStyle/>
          <a:p>
            <a:pPr algn="just">
              <a:lnSpc>
                <a:spcPct val="115000"/>
              </a:lnSpc>
            </a:pPr>
            <a:r>
              <a:rPr lang="en-US" sz="2400" b="1">
                <a:solidFill>
                  <a:schemeClr val="bg1"/>
                </a:solidFill>
                <a:effectLst/>
                <a:ea typeface="Arial" panose="020B0604020202020204" pitchFamily="34" charset="0"/>
              </a:rPr>
              <a:t>1.Live location &amp; order tracking can be added.</a:t>
            </a:r>
          </a:p>
          <a:p>
            <a:pPr algn="just">
              <a:lnSpc>
                <a:spcPct val="115000"/>
              </a:lnSpc>
            </a:pPr>
            <a:r>
              <a:rPr lang="en-US" sz="2400" b="1">
                <a:solidFill>
                  <a:schemeClr val="bg1"/>
                </a:solidFill>
                <a:effectLst/>
                <a:ea typeface="Arial" panose="020B0604020202020204" pitchFamily="34" charset="0"/>
              </a:rPr>
              <a:t>2.Payment gateway can be introduced.</a:t>
            </a:r>
          </a:p>
          <a:p>
            <a:pPr algn="just">
              <a:lnSpc>
                <a:spcPct val="115000"/>
              </a:lnSpc>
            </a:pPr>
            <a:r>
              <a:rPr lang="en-US" sz="2400" b="1">
                <a:solidFill>
                  <a:schemeClr val="bg1"/>
                </a:solidFill>
                <a:effectLst/>
                <a:ea typeface="Arial" panose="020B0604020202020204" pitchFamily="34" charset="0"/>
              </a:rPr>
              <a:t>3.User can customize their food order.</a:t>
            </a:r>
          </a:p>
          <a:p>
            <a:pPr algn="just">
              <a:lnSpc>
                <a:spcPct val="115000"/>
              </a:lnSpc>
            </a:pPr>
            <a:r>
              <a:rPr lang="en-US" sz="2400" b="1">
                <a:solidFill>
                  <a:schemeClr val="bg1"/>
                </a:solidFill>
                <a:effectLst/>
                <a:ea typeface="Arial" panose="020B0604020202020204" pitchFamily="34" charset="0"/>
              </a:rPr>
              <a:t>4.Show only active order to restaurant vendor.</a:t>
            </a:r>
          </a:p>
          <a:p>
            <a:pPr algn="just">
              <a:lnSpc>
                <a:spcPct val="115000"/>
              </a:lnSpc>
            </a:pPr>
            <a:r>
              <a:rPr lang="en-US" sz="2400" b="1">
                <a:solidFill>
                  <a:schemeClr val="bg1"/>
                </a:solidFill>
                <a:effectLst/>
                <a:ea typeface="Arial" panose="020B0604020202020204" pitchFamily="34" charset="0"/>
              </a:rPr>
              <a:t>5.Send an order ready notification to customer.</a:t>
            </a:r>
            <a:endParaRPr lang="en-IN" b="1" dirty="0">
              <a:solidFill>
                <a:schemeClr val="bg1"/>
              </a:solidFill>
              <a:effectLst/>
              <a:ea typeface="Arial" panose="020B0604020202020204" pitchFamily="34" charset="0"/>
            </a:endParaRPr>
          </a:p>
        </p:txBody>
      </p:sp>
      <p:pic>
        <p:nvPicPr>
          <p:cNvPr id="9" name="Picture 8">
            <a:extLst>
              <a:ext uri="{FF2B5EF4-FFF2-40B4-BE49-F238E27FC236}">
                <a16:creationId xmlns:a16="http://schemas.microsoft.com/office/drawing/2014/main" id="{3D1A6695-5AE3-AF4F-6C3D-3D08BB4B5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876" y="2678949"/>
            <a:ext cx="5540442" cy="3795203"/>
          </a:xfrm>
          <a:prstGeom prst="rect">
            <a:avLst/>
          </a:prstGeom>
        </p:spPr>
      </p:pic>
    </p:spTree>
    <p:extLst>
      <p:ext uri="{BB962C8B-B14F-4D97-AF65-F5344CB8AC3E}">
        <p14:creationId xmlns:p14="http://schemas.microsoft.com/office/powerpoint/2010/main" val="234379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92122"/>
          </a:xfrm>
          <a:prstGeom prst="rect">
            <a:avLst/>
          </a:prstGeom>
          <a:solidFill>
            <a:srgbClr val="FF6709"/>
          </a:solidFill>
        </p:spPr>
        <p:txBody>
          <a:bodyPr wrap="square" rtlCol="0">
            <a:spAutoFit/>
          </a:bodyPr>
          <a:lstStyle/>
          <a:p>
            <a:pPr>
              <a:lnSpc>
                <a:spcPct val="115000"/>
              </a:lnSpc>
            </a:pPr>
            <a:r>
              <a:rPr lang="en-IN" sz="2400" b="1" dirty="0">
                <a:solidFill>
                  <a:schemeClr val="bg1"/>
                </a:solidFill>
              </a:rPr>
              <a:t>References</a:t>
            </a:r>
          </a:p>
        </p:txBody>
      </p:sp>
      <p:sp>
        <p:nvSpPr>
          <p:cNvPr id="10" name="TextBox 9">
            <a:extLst>
              <a:ext uri="{FF2B5EF4-FFF2-40B4-BE49-F238E27FC236}">
                <a16:creationId xmlns:a16="http://schemas.microsoft.com/office/drawing/2014/main" id="{61206C2F-BDF5-071B-EC7C-A93066E34658}"/>
              </a:ext>
            </a:extLst>
          </p:cNvPr>
          <p:cNvSpPr txBox="1"/>
          <p:nvPr/>
        </p:nvSpPr>
        <p:spPr>
          <a:xfrm>
            <a:off x="490220" y="1349647"/>
            <a:ext cx="5026660" cy="325538"/>
          </a:xfrm>
          <a:prstGeom prst="rect">
            <a:avLst/>
          </a:prstGeom>
          <a:noFill/>
        </p:spPr>
        <p:txBody>
          <a:bodyPr wrap="square">
            <a:spAutoFit/>
          </a:bodyPr>
          <a:lstStyle/>
          <a:p>
            <a:pPr algn="just">
              <a:lnSpc>
                <a:spcPct val="115000"/>
              </a:lnSpc>
            </a:pPr>
            <a:endParaRPr lang="en-IN" sz="1400" dirty="0">
              <a:solidFill>
                <a:schemeClr val="bg1"/>
              </a:solidFill>
              <a:effectLst/>
              <a:ea typeface="Arial" panose="020B0604020202020204" pitchFamily="34" charset="0"/>
            </a:endParaRPr>
          </a:p>
        </p:txBody>
      </p:sp>
      <p:sp>
        <p:nvSpPr>
          <p:cNvPr id="2" name="TextBox 1">
            <a:extLst>
              <a:ext uri="{FF2B5EF4-FFF2-40B4-BE49-F238E27FC236}">
                <a16:creationId xmlns:a16="http://schemas.microsoft.com/office/drawing/2014/main" id="{67DD7E69-5F94-581F-3FF3-6BCEA09E508C}"/>
              </a:ext>
            </a:extLst>
          </p:cNvPr>
          <p:cNvSpPr txBox="1"/>
          <p:nvPr/>
        </p:nvSpPr>
        <p:spPr>
          <a:xfrm>
            <a:off x="534608" y="1958020"/>
            <a:ext cx="5026660" cy="2941959"/>
          </a:xfrm>
          <a:prstGeom prst="rect">
            <a:avLst/>
          </a:prstGeom>
          <a:noFill/>
        </p:spPr>
        <p:txBody>
          <a:bodyPr wrap="square">
            <a:spAutoFit/>
          </a:bodyPr>
          <a:lstStyle/>
          <a:p>
            <a:pPr>
              <a:lnSpc>
                <a:spcPct val="115000"/>
              </a:lnSpc>
            </a:pPr>
            <a:r>
              <a:rPr lang="en-US" b="1">
                <a:solidFill>
                  <a:schemeClr val="bg1"/>
                </a:solidFill>
                <a:effectLst/>
                <a:ea typeface="Arial" panose="020B0604020202020204" pitchFamily="34" charset="0"/>
              </a:rPr>
              <a:t>1. Spring Boot Official Documentation:</a:t>
            </a:r>
          </a:p>
          <a:p>
            <a:pPr>
              <a:lnSpc>
                <a:spcPct val="115000"/>
              </a:lnSpc>
            </a:pPr>
            <a:r>
              <a:rPr lang="en-IN" sz="1600" b="0" i="0" u="sng">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https://docs.spring.io/spring-boot/docs/current/reference/htmlsingle/</a:t>
            </a:r>
            <a:endParaRPr lang="en-IN" sz="1600" b="0" i="0" u="sng">
              <a:solidFill>
                <a:schemeClr val="bg1"/>
              </a:solidFill>
              <a:effectLst/>
              <a:latin typeface="Roboto" panose="02000000000000000000" pitchFamily="2" charset="0"/>
            </a:endParaRPr>
          </a:p>
          <a:p>
            <a:pPr>
              <a:lnSpc>
                <a:spcPct val="115000"/>
              </a:lnSpc>
            </a:pPr>
            <a:endParaRPr lang="en-IN" sz="1400" u="sng">
              <a:solidFill>
                <a:schemeClr val="bg1"/>
              </a:solidFill>
              <a:latin typeface="Roboto" panose="02000000000000000000" pitchFamily="2" charset="0"/>
              <a:ea typeface="Arial" panose="020B0604020202020204" pitchFamily="34" charset="0"/>
            </a:endParaRPr>
          </a:p>
          <a:p>
            <a:pPr>
              <a:lnSpc>
                <a:spcPct val="115000"/>
              </a:lnSpc>
            </a:pPr>
            <a:r>
              <a:rPr lang="en-IN" b="1">
                <a:solidFill>
                  <a:schemeClr val="bg1"/>
                </a:solidFill>
                <a:latin typeface="Roboto" panose="02000000000000000000" pitchFamily="2" charset="0"/>
                <a:ea typeface="Arial" panose="020B0604020202020204" pitchFamily="34" charset="0"/>
              </a:rPr>
              <a:t>2. Bootstrap Official Documentation:</a:t>
            </a:r>
          </a:p>
          <a:p>
            <a:pPr>
              <a:lnSpc>
                <a:spcPct val="115000"/>
              </a:lnSpc>
            </a:pPr>
            <a:r>
              <a:rPr lang="en-IN" sz="1600" b="0" i="0" u="sng">
                <a:solidFill>
                  <a:schemeClr val="bg1"/>
                </a:solidFill>
                <a:effectLst/>
                <a:latin typeface="Roboto" panose="02000000000000000000" pitchFamily="2" charset="0"/>
                <a:hlinkClick r:id="rId4">
                  <a:extLst>
                    <a:ext uri="{A12FA001-AC4F-418D-AE19-62706E023703}">
                      <ahyp:hlinkClr xmlns:ahyp="http://schemas.microsoft.com/office/drawing/2018/hyperlinkcolor" val="tx"/>
                    </a:ext>
                  </a:extLst>
                </a:hlinkClick>
              </a:rPr>
              <a:t>https://getbootstrap.com/docs/4.0/getting-started/introduction/</a:t>
            </a:r>
            <a:endParaRPr lang="en-US" sz="1600" b="1">
              <a:solidFill>
                <a:schemeClr val="bg1"/>
              </a:solidFill>
              <a:ea typeface="Arial" panose="020B0604020202020204" pitchFamily="34" charset="0"/>
            </a:endParaRPr>
          </a:p>
          <a:p>
            <a:pPr>
              <a:lnSpc>
                <a:spcPct val="115000"/>
              </a:lnSpc>
            </a:pPr>
            <a:endParaRPr lang="en-US" sz="1400" b="1">
              <a:solidFill>
                <a:schemeClr val="bg1"/>
              </a:solidFill>
              <a:effectLst/>
              <a:ea typeface="Arial" panose="020B0604020202020204" pitchFamily="34" charset="0"/>
            </a:endParaRPr>
          </a:p>
          <a:p>
            <a:pPr>
              <a:lnSpc>
                <a:spcPct val="115000"/>
              </a:lnSpc>
            </a:pPr>
            <a:r>
              <a:rPr lang="en-US" b="1">
                <a:solidFill>
                  <a:schemeClr val="bg1"/>
                </a:solidFill>
                <a:ea typeface="Arial" panose="020B0604020202020204" pitchFamily="34" charset="0"/>
              </a:rPr>
              <a:t>3. Oracle Java Tutorails:</a:t>
            </a:r>
            <a:endParaRPr lang="en-IN" b="1" dirty="0">
              <a:solidFill>
                <a:schemeClr val="bg1"/>
              </a:solidFill>
              <a:ea typeface="Arial" panose="020B0604020202020204" pitchFamily="34" charset="0"/>
            </a:endParaRPr>
          </a:p>
          <a:p>
            <a:pPr>
              <a:lnSpc>
                <a:spcPct val="115000"/>
              </a:lnSpc>
            </a:pPr>
            <a:r>
              <a:rPr lang="en-IN" sz="1600" b="0" i="0" u="sng">
                <a:solidFill>
                  <a:schemeClr val="bg1"/>
                </a:solidFill>
                <a:effectLst/>
                <a:latin typeface="Roboto" panose="02000000000000000000" pitchFamily="2" charset="0"/>
                <a:hlinkClick r:id="rId5">
                  <a:extLst>
                    <a:ext uri="{A12FA001-AC4F-418D-AE19-62706E023703}">
                      <ahyp:hlinkClr xmlns:ahyp="http://schemas.microsoft.com/office/drawing/2018/hyperlinkcolor" val="tx"/>
                    </a:ext>
                  </a:extLst>
                </a:hlinkClick>
              </a:rPr>
              <a:t>https://docs.oracle.com/en/java/</a:t>
            </a:r>
            <a:endParaRPr lang="en-US" sz="1400" b="1">
              <a:solidFill>
                <a:schemeClr val="bg1"/>
              </a:solidFill>
              <a:ea typeface="Arial" panose="020B0604020202020204" pitchFamily="34" charset="0"/>
            </a:endParaRPr>
          </a:p>
        </p:txBody>
      </p:sp>
      <p:pic>
        <p:nvPicPr>
          <p:cNvPr id="4" name="Picture 3">
            <a:extLst>
              <a:ext uri="{FF2B5EF4-FFF2-40B4-BE49-F238E27FC236}">
                <a16:creationId xmlns:a16="http://schemas.microsoft.com/office/drawing/2014/main" id="{BB286819-CF3F-EE77-CF26-9D6479F5C1E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690221" y="1771813"/>
            <a:ext cx="5078346" cy="4100765"/>
          </a:xfrm>
          <a:prstGeom prst="rect">
            <a:avLst/>
          </a:prstGeom>
        </p:spPr>
      </p:pic>
    </p:spTree>
    <p:extLst>
      <p:ext uri="{BB962C8B-B14F-4D97-AF65-F5344CB8AC3E}">
        <p14:creationId xmlns:p14="http://schemas.microsoft.com/office/powerpoint/2010/main" val="169436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1C3FB-EF5C-D8A1-6508-F31982603A91}"/>
              </a:ext>
            </a:extLst>
          </p:cNvPr>
          <p:cNvSpPr>
            <a:spLocks noGrp="1"/>
          </p:cNvSpPr>
          <p:nvPr>
            <p:ph idx="1"/>
          </p:nvPr>
        </p:nvSpPr>
        <p:spPr/>
        <p:txBody>
          <a:bodyPr>
            <a:normAutofit/>
          </a:bodyPr>
          <a:lstStyle/>
          <a:p>
            <a:pPr marL="0" indent="0" algn="ctr">
              <a:buNone/>
            </a:pPr>
            <a:r>
              <a:rPr lang="en-IN" sz="4800" b="1" dirty="0">
                <a:solidFill>
                  <a:schemeClr val="bg1"/>
                </a:solidFill>
              </a:rPr>
              <a:t>Application Source Code :</a:t>
            </a:r>
          </a:p>
          <a:p>
            <a:pPr marL="0" indent="0" algn="ctr">
              <a:buNone/>
            </a:pPr>
            <a:endParaRPr lang="en-IN" sz="4800" b="1" dirty="0">
              <a:solidFill>
                <a:schemeClr val="bg1"/>
              </a:solidFill>
            </a:endParaRPr>
          </a:p>
          <a:p>
            <a:pPr marL="0" indent="0" algn="ctr">
              <a:buNone/>
            </a:pPr>
            <a:r>
              <a:rPr lang="en-IN" sz="1600" b="1" dirty="0">
                <a:solidFill>
                  <a:schemeClr val="bg1"/>
                </a:solidFill>
              </a:rPr>
              <a:t>https://github.com/Devloperswagatam/Hungry-Hub</a:t>
            </a:r>
          </a:p>
        </p:txBody>
      </p:sp>
    </p:spTree>
    <p:extLst>
      <p:ext uri="{BB962C8B-B14F-4D97-AF65-F5344CB8AC3E}">
        <p14:creationId xmlns:p14="http://schemas.microsoft.com/office/powerpoint/2010/main" val="35554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E887F08-CF6B-3384-B901-D3E68BE484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5690" y="630835"/>
            <a:ext cx="9980620" cy="5596330"/>
          </a:xfrm>
        </p:spPr>
      </p:pic>
    </p:spTree>
    <p:extLst>
      <p:ext uri="{BB962C8B-B14F-4D97-AF65-F5344CB8AC3E}">
        <p14:creationId xmlns:p14="http://schemas.microsoft.com/office/powerpoint/2010/main" val="237033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7" name="TextBox 6">
            <a:extLst>
              <a:ext uri="{FF2B5EF4-FFF2-40B4-BE49-F238E27FC236}">
                <a16:creationId xmlns:a16="http://schemas.microsoft.com/office/drawing/2014/main" id="{4EA6B4E1-DB62-ABC8-9376-891CD4ACDF4E}"/>
              </a:ext>
            </a:extLst>
          </p:cNvPr>
          <p:cNvSpPr txBox="1"/>
          <p:nvPr/>
        </p:nvSpPr>
        <p:spPr>
          <a:xfrm>
            <a:off x="490225" y="2088787"/>
            <a:ext cx="5605775" cy="2340897"/>
          </a:xfrm>
          <a:prstGeom prst="rect">
            <a:avLst/>
          </a:prstGeom>
          <a:noFill/>
        </p:spPr>
        <p:txBody>
          <a:bodyPr wrap="square">
            <a:spAutoFit/>
          </a:bodyPr>
          <a:lstStyle/>
          <a:p>
            <a:pPr marL="285750" indent="-285750" algn="just">
              <a:lnSpc>
                <a:spcPct val="115000"/>
              </a:lnSpc>
              <a:buFont typeface="Arial" panose="020B0604020202020204" pitchFamily="34" charset="0"/>
              <a:buChar char="•"/>
            </a:pPr>
            <a:r>
              <a:rPr lang="en-US" sz="1600" b="1" i="0">
                <a:solidFill>
                  <a:srgbClr val="202124"/>
                </a:solidFill>
              </a:rPr>
              <a:t>Hungry Hub is an online food delivery application where customer can order food from individual restaurant. </a:t>
            </a:r>
            <a:r>
              <a:rPr lang="en-US" sz="1600" b="1" i="0" dirty="0">
                <a:solidFill>
                  <a:srgbClr val="202124"/>
                </a:solidFill>
              </a:rPr>
              <a:t>It is an all-inclusive web application developed to enable customers to conveniently order food online and have them delivered right to their doorstep.</a:t>
            </a:r>
            <a:endParaRPr lang="en-US" sz="1600" b="1" dirty="0">
              <a:solidFill>
                <a:srgbClr val="202124"/>
              </a:solidFill>
            </a:endParaRPr>
          </a:p>
          <a:p>
            <a:pPr marL="285750" indent="-285750" algn="just">
              <a:lnSpc>
                <a:spcPct val="115000"/>
              </a:lnSpc>
              <a:buFont typeface="Arial" panose="020B0604020202020204" pitchFamily="34" charset="0"/>
              <a:buChar char="•"/>
            </a:pPr>
            <a:endParaRPr lang="en-US" sz="1600" b="1" i="0" dirty="0">
              <a:solidFill>
                <a:srgbClr val="202124"/>
              </a:solidFill>
            </a:endParaRPr>
          </a:p>
          <a:p>
            <a:pPr marL="285750" indent="-285750" algn="just">
              <a:lnSpc>
                <a:spcPct val="115000"/>
              </a:lnSpc>
              <a:buFont typeface="Arial" panose="020B0604020202020204" pitchFamily="34" charset="0"/>
              <a:buChar char="•"/>
            </a:pPr>
            <a:r>
              <a:rPr lang="en-US" sz="1600" b="1" i="0" dirty="0">
                <a:solidFill>
                  <a:srgbClr val="202124"/>
                </a:solidFill>
              </a:rPr>
              <a:t>This is a full stack application, for backend I have used Spring Boot and for frontend I have used HTML, CSS and JavaScript</a:t>
            </a:r>
            <a:endParaRPr lang="en-IN" sz="1600" b="1" dirty="0">
              <a:solidFill>
                <a:schemeClr val="bg1"/>
              </a:solidFill>
              <a:ea typeface="Arial" panose="020B0604020202020204" pitchFamily="34" charset="0"/>
            </a:endParaRPr>
          </a:p>
        </p:txBody>
      </p: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Introduction</a:t>
            </a:r>
            <a:endParaRPr lang="en-IN" sz="2400" dirty="0">
              <a:solidFill>
                <a:schemeClr val="bg1"/>
              </a:solidFill>
            </a:endParaRPr>
          </a:p>
        </p:txBody>
      </p:sp>
      <p:pic>
        <p:nvPicPr>
          <p:cNvPr id="3" name="Picture 2">
            <a:extLst>
              <a:ext uri="{FF2B5EF4-FFF2-40B4-BE49-F238E27FC236}">
                <a16:creationId xmlns:a16="http://schemas.microsoft.com/office/drawing/2014/main" id="{63D278F0-8918-C364-41DA-85E79562A8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42416" y="1728281"/>
            <a:ext cx="3291344" cy="3358319"/>
          </a:xfrm>
          <a:prstGeom prst="rect">
            <a:avLst/>
          </a:prstGeom>
        </p:spPr>
      </p:pic>
      <p:sp>
        <p:nvSpPr>
          <p:cNvPr id="10" name="TextBox 9">
            <a:extLst>
              <a:ext uri="{FF2B5EF4-FFF2-40B4-BE49-F238E27FC236}">
                <a16:creationId xmlns:a16="http://schemas.microsoft.com/office/drawing/2014/main" id="{85661025-E4B4-C92A-3124-52243ABC946F}"/>
              </a:ext>
            </a:extLst>
          </p:cNvPr>
          <p:cNvSpPr txBox="1"/>
          <p:nvPr/>
        </p:nvSpPr>
        <p:spPr>
          <a:xfrm rot="20910776">
            <a:off x="8358815" y="3015128"/>
            <a:ext cx="998220" cy="200055"/>
          </a:xfrm>
          <a:prstGeom prst="rect">
            <a:avLst/>
          </a:prstGeom>
          <a:noFill/>
        </p:spPr>
        <p:txBody>
          <a:bodyPr wrap="square" rtlCol="0">
            <a:spAutoFit/>
          </a:bodyPr>
          <a:lstStyle/>
          <a:p>
            <a:r>
              <a:rPr lang="en-US" sz="700" b="1">
                <a:solidFill>
                  <a:srgbClr val="FF0000"/>
                </a:solidFill>
              </a:rPr>
              <a:t>HUNGRY HUB</a:t>
            </a:r>
            <a:endParaRPr lang="en-IN" sz="700" b="1">
              <a:solidFill>
                <a:srgbClr val="FF0000"/>
              </a:solidFill>
            </a:endParaRPr>
          </a:p>
        </p:txBody>
      </p:sp>
    </p:spTree>
    <p:extLst>
      <p:ext uri="{BB962C8B-B14F-4D97-AF65-F5344CB8AC3E}">
        <p14:creationId xmlns:p14="http://schemas.microsoft.com/office/powerpoint/2010/main" val="306629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Project Overview</a:t>
            </a:r>
            <a:endParaRPr lang="en-IN" sz="1400" dirty="0">
              <a:solidFill>
                <a:schemeClr val="bg1"/>
              </a:solidFill>
              <a:effectLst/>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490220" y="1735690"/>
            <a:ext cx="5026660" cy="558743"/>
          </a:xfrm>
          <a:prstGeom prst="rect">
            <a:avLst/>
          </a:prstGeom>
          <a:noFill/>
        </p:spPr>
        <p:txBody>
          <a:bodyPr wrap="square">
            <a:spAutoFit/>
          </a:bodyPr>
          <a:lstStyle/>
          <a:p>
            <a:pPr>
              <a:lnSpc>
                <a:spcPct val="115000"/>
              </a:lnSpc>
            </a:pPr>
            <a:r>
              <a:rPr lang="en-IN" sz="2800" b="1">
                <a:solidFill>
                  <a:srgbClr val="991F30"/>
                </a:solidFill>
                <a:effectLst>
                  <a:outerShdw blurRad="38100" dist="38100" dir="2700000" algn="tl">
                    <a:srgbClr val="000000">
                      <a:alpha val="43137"/>
                    </a:srgbClr>
                  </a:outerShdw>
                </a:effectLst>
                <a:ea typeface="Arial" panose="020B0604020202020204" pitchFamily="34" charset="0"/>
              </a:rPr>
              <a:t>FUNTIONAL</a:t>
            </a:r>
            <a:r>
              <a:rPr lang="en-IN" sz="2000" b="1">
                <a:solidFill>
                  <a:srgbClr val="991F30"/>
                </a:solidFill>
                <a:effectLst>
                  <a:outerShdw blurRad="38100" dist="38100" dir="2700000" algn="tl">
                    <a:srgbClr val="000000">
                      <a:alpha val="43137"/>
                    </a:srgbClr>
                  </a:outerShdw>
                </a:effectLst>
                <a:ea typeface="Arial" panose="020B0604020202020204" pitchFamily="34" charset="0"/>
              </a:rPr>
              <a:t> </a:t>
            </a:r>
            <a:r>
              <a:rPr lang="en-IN" sz="2800" b="1">
                <a:solidFill>
                  <a:srgbClr val="991F30"/>
                </a:solidFill>
                <a:effectLst>
                  <a:outerShdw blurRad="38100" dist="38100" dir="2700000" algn="tl">
                    <a:srgbClr val="000000">
                      <a:alpha val="43137"/>
                    </a:srgbClr>
                  </a:outerShdw>
                </a:effectLst>
                <a:ea typeface="Arial" panose="020B0604020202020204" pitchFamily="34" charset="0"/>
              </a:rPr>
              <a:t>OVERVIEW</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sp>
        <p:nvSpPr>
          <p:cNvPr id="3" name="Subtitle 2">
            <a:extLst>
              <a:ext uri="{FF2B5EF4-FFF2-40B4-BE49-F238E27FC236}">
                <a16:creationId xmlns:a16="http://schemas.microsoft.com/office/drawing/2014/main" id="{22E3EC90-D511-8E22-B80C-4DCFBD8DBB89}"/>
              </a:ext>
            </a:extLst>
          </p:cNvPr>
          <p:cNvSpPr>
            <a:spLocks noGrp="1"/>
          </p:cNvSpPr>
          <p:nvPr>
            <p:ph type="subTitle" idx="1"/>
          </p:nvPr>
        </p:nvSpPr>
        <p:spPr>
          <a:xfrm>
            <a:off x="490220" y="2779078"/>
            <a:ext cx="9144000" cy="1655762"/>
          </a:xfrm>
        </p:spPr>
        <p:txBody>
          <a:bodyPr>
            <a:noAutofit/>
          </a:bodyPr>
          <a:lstStyle/>
          <a:p>
            <a:pPr algn="l"/>
            <a:r>
              <a:rPr lang="en-US" sz="2000" b="1">
                <a:solidFill>
                  <a:schemeClr val="bg1"/>
                </a:solidFill>
              </a:rPr>
              <a:t>Customer Login/ Registration</a:t>
            </a:r>
          </a:p>
          <a:p>
            <a:pPr algn="l"/>
            <a:r>
              <a:rPr lang="en-US" sz="2000" b="1">
                <a:solidFill>
                  <a:schemeClr val="bg1"/>
                </a:solidFill>
              </a:rPr>
              <a:t>Explore numerous Restaurants</a:t>
            </a:r>
          </a:p>
          <a:p>
            <a:pPr algn="l"/>
            <a:r>
              <a:rPr lang="en-US" sz="2000" b="1">
                <a:solidFill>
                  <a:schemeClr val="bg1"/>
                </a:solidFill>
              </a:rPr>
              <a:t>Explore diverse menus</a:t>
            </a:r>
          </a:p>
          <a:p>
            <a:pPr algn="l"/>
            <a:r>
              <a:rPr lang="en-US" sz="2000" b="1">
                <a:solidFill>
                  <a:schemeClr val="bg1"/>
                </a:solidFill>
              </a:rPr>
              <a:t>Admin access for Login</a:t>
            </a:r>
          </a:p>
          <a:p>
            <a:pPr algn="l"/>
            <a:r>
              <a:rPr lang="en-US" sz="2000" b="1" i="0">
                <a:solidFill>
                  <a:schemeClr val="bg1"/>
                </a:solidFill>
                <a:effectLst/>
                <a:latin typeface="Söhne"/>
              </a:rPr>
              <a:t>Admin Access to manage menus, restaurants, and customer details</a:t>
            </a:r>
          </a:p>
        </p:txBody>
      </p:sp>
      <p:pic>
        <p:nvPicPr>
          <p:cNvPr id="10" name="Picture 9">
            <a:extLst>
              <a:ext uri="{FF2B5EF4-FFF2-40B4-BE49-F238E27FC236}">
                <a16:creationId xmlns:a16="http://schemas.microsoft.com/office/drawing/2014/main" id="{71E14D62-0065-8920-C136-B17B17709D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95381" y="2205423"/>
            <a:ext cx="4108822" cy="1910602"/>
          </a:xfrm>
          <a:prstGeom prst="rect">
            <a:avLst/>
          </a:prstGeom>
        </p:spPr>
      </p:pic>
    </p:spTree>
    <p:extLst>
      <p:ext uri="{BB962C8B-B14F-4D97-AF65-F5344CB8AC3E}">
        <p14:creationId xmlns:p14="http://schemas.microsoft.com/office/powerpoint/2010/main" val="40780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Project Overview</a:t>
            </a:r>
            <a:endParaRPr lang="en-IN" sz="1400" dirty="0">
              <a:solidFill>
                <a:schemeClr val="bg1"/>
              </a:solidFill>
              <a:effectLst/>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490220" y="1349647"/>
            <a:ext cx="5026660" cy="558743"/>
          </a:xfrm>
          <a:prstGeom prst="rect">
            <a:avLst/>
          </a:prstGeom>
          <a:noFill/>
        </p:spPr>
        <p:txBody>
          <a:bodyPr wrap="square">
            <a:spAutoFit/>
          </a:bodyPr>
          <a:lstStyle/>
          <a:p>
            <a:pPr>
              <a:lnSpc>
                <a:spcPct val="115000"/>
              </a:lnSpc>
            </a:pPr>
            <a:r>
              <a:rPr lang="en-IN" sz="2800" b="1">
                <a:solidFill>
                  <a:srgbClr val="991F30"/>
                </a:solidFill>
                <a:effectLst>
                  <a:outerShdw blurRad="38100" dist="38100" dir="2700000" algn="tl">
                    <a:srgbClr val="000000">
                      <a:alpha val="43137"/>
                    </a:srgbClr>
                  </a:outerShdw>
                </a:effectLst>
                <a:ea typeface="Arial" panose="020B0604020202020204" pitchFamily="34" charset="0"/>
              </a:rPr>
              <a:t>TECHNOLOGY</a:t>
            </a:r>
            <a:r>
              <a:rPr lang="en-IN" sz="2000" b="1">
                <a:solidFill>
                  <a:srgbClr val="991F30"/>
                </a:solidFill>
                <a:effectLst>
                  <a:outerShdw blurRad="38100" dist="38100" dir="2700000" algn="tl">
                    <a:srgbClr val="000000">
                      <a:alpha val="43137"/>
                    </a:srgbClr>
                  </a:outerShdw>
                </a:effectLst>
                <a:ea typeface="Arial" panose="020B0604020202020204" pitchFamily="34" charset="0"/>
              </a:rPr>
              <a:t> </a:t>
            </a:r>
            <a:r>
              <a:rPr lang="en-IN" sz="2800" b="1">
                <a:solidFill>
                  <a:srgbClr val="991F30"/>
                </a:solidFill>
                <a:effectLst>
                  <a:outerShdw blurRad="38100" dist="38100" dir="2700000" algn="tl">
                    <a:srgbClr val="000000">
                      <a:alpha val="43137"/>
                    </a:srgbClr>
                  </a:outerShdw>
                </a:effectLst>
                <a:ea typeface="Arial" panose="020B0604020202020204" pitchFamily="34" charset="0"/>
              </a:rPr>
              <a:t>OVERVIEW</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sp>
        <p:nvSpPr>
          <p:cNvPr id="2" name="Subtitle 2">
            <a:extLst>
              <a:ext uri="{FF2B5EF4-FFF2-40B4-BE49-F238E27FC236}">
                <a16:creationId xmlns:a16="http://schemas.microsoft.com/office/drawing/2014/main" id="{56CDEC8D-4011-14E9-4F34-C82200D801AC}"/>
              </a:ext>
            </a:extLst>
          </p:cNvPr>
          <p:cNvSpPr txBox="1">
            <a:spLocks/>
          </p:cNvSpPr>
          <p:nvPr/>
        </p:nvSpPr>
        <p:spPr>
          <a:xfrm>
            <a:off x="490220" y="2501369"/>
            <a:ext cx="9144000" cy="28749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rPr>
              <a:t>1. Front-end:</a:t>
            </a:r>
          </a:p>
          <a:p>
            <a:r>
              <a:rPr lang="en-US" sz="2000">
                <a:solidFill>
                  <a:schemeClr val="bg1"/>
                </a:solidFill>
              </a:rPr>
              <a:t>HTML, CSS, Java Script (Visual Studio Code)</a:t>
            </a:r>
          </a:p>
          <a:p>
            <a:pPr marL="0" indent="0">
              <a:buNone/>
            </a:pPr>
            <a:r>
              <a:rPr lang="en-US" sz="2400" b="1">
                <a:solidFill>
                  <a:schemeClr val="bg1"/>
                </a:solidFill>
              </a:rPr>
              <a:t>2. Back-end:</a:t>
            </a:r>
          </a:p>
          <a:p>
            <a:r>
              <a:rPr lang="en-US" sz="2000">
                <a:solidFill>
                  <a:schemeClr val="bg1"/>
                </a:solidFill>
              </a:rPr>
              <a:t>Spring boot, Java (Eclipse IDE)</a:t>
            </a:r>
          </a:p>
          <a:p>
            <a:pPr marL="0" indent="0">
              <a:buNone/>
            </a:pPr>
            <a:r>
              <a:rPr lang="en-US" sz="2400" b="1">
                <a:solidFill>
                  <a:schemeClr val="bg1"/>
                </a:solidFill>
              </a:rPr>
              <a:t>3. Database: </a:t>
            </a:r>
          </a:p>
          <a:p>
            <a:r>
              <a:rPr lang="en-US" sz="2000">
                <a:solidFill>
                  <a:schemeClr val="bg1"/>
                </a:solidFill>
              </a:rPr>
              <a:t>MySQL (SQL Yog)</a:t>
            </a:r>
          </a:p>
          <a:p>
            <a:pPr marL="0" indent="0">
              <a:buNone/>
            </a:pPr>
            <a:r>
              <a:rPr lang="en-US" sz="2400" b="1">
                <a:solidFill>
                  <a:schemeClr val="bg1"/>
                </a:solidFill>
              </a:rPr>
              <a:t>4. Postman: </a:t>
            </a:r>
          </a:p>
          <a:p>
            <a:r>
              <a:rPr lang="en-US" sz="2000">
                <a:solidFill>
                  <a:schemeClr val="bg1"/>
                </a:solidFill>
              </a:rPr>
              <a:t>For API testing</a:t>
            </a:r>
            <a:endParaRPr lang="en-IN" sz="2400">
              <a:solidFill>
                <a:schemeClr val="bg1"/>
              </a:solidFill>
            </a:endParaRPr>
          </a:p>
        </p:txBody>
      </p:sp>
      <p:pic>
        <p:nvPicPr>
          <p:cNvPr id="4" name="Picture 3">
            <a:extLst>
              <a:ext uri="{FF2B5EF4-FFF2-40B4-BE49-F238E27FC236}">
                <a16:creationId xmlns:a16="http://schemas.microsoft.com/office/drawing/2014/main" id="{D862DD4A-FA70-3FAE-114C-B87E44BE5C4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8581" y="1951911"/>
            <a:ext cx="2817972" cy="2285688"/>
          </a:xfrm>
          <a:prstGeom prst="rect">
            <a:avLst/>
          </a:prstGeom>
        </p:spPr>
      </p:pic>
      <p:pic>
        <p:nvPicPr>
          <p:cNvPr id="17" name="Picture 16">
            <a:extLst>
              <a:ext uri="{FF2B5EF4-FFF2-40B4-BE49-F238E27FC236}">
                <a16:creationId xmlns:a16="http://schemas.microsoft.com/office/drawing/2014/main" id="{4D87CAFE-6E91-EE92-B307-3EF81D00DDE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4458198"/>
            <a:ext cx="1204913" cy="1081043"/>
          </a:xfrm>
          <a:prstGeom prst="rect">
            <a:avLst/>
          </a:prstGeom>
        </p:spPr>
      </p:pic>
      <p:pic>
        <p:nvPicPr>
          <p:cNvPr id="20" name="Picture 19">
            <a:extLst>
              <a:ext uri="{FF2B5EF4-FFF2-40B4-BE49-F238E27FC236}">
                <a16:creationId xmlns:a16="http://schemas.microsoft.com/office/drawing/2014/main" id="{9571C546-AE08-DF01-B00F-8AA2D037D8B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308923" y="4016999"/>
            <a:ext cx="832625" cy="1522242"/>
          </a:xfrm>
          <a:prstGeom prst="rect">
            <a:avLst/>
          </a:prstGeom>
        </p:spPr>
      </p:pic>
    </p:spTree>
    <p:extLst>
      <p:ext uri="{BB962C8B-B14F-4D97-AF65-F5344CB8AC3E}">
        <p14:creationId xmlns:p14="http://schemas.microsoft.com/office/powerpoint/2010/main" val="210248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Project Overview</a:t>
            </a:r>
            <a:endParaRPr lang="en-IN" sz="1400" dirty="0">
              <a:solidFill>
                <a:schemeClr val="bg1"/>
              </a:solidFill>
              <a:effectLst/>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490220" y="1349647"/>
            <a:ext cx="5026660" cy="425501"/>
          </a:xfrm>
          <a:prstGeom prst="rect">
            <a:avLst/>
          </a:prstGeom>
          <a:noFill/>
        </p:spPr>
        <p:txBody>
          <a:bodyPr wrap="square">
            <a:spAutoFit/>
          </a:bodyPr>
          <a:lstStyle/>
          <a:p>
            <a:pPr>
              <a:lnSpc>
                <a:spcPct val="115000"/>
              </a:lnSpc>
            </a:pPr>
            <a:r>
              <a:rPr lang="en-US" sz="2000" b="1">
                <a:solidFill>
                  <a:srgbClr val="991F30"/>
                </a:solidFill>
                <a:effectLst>
                  <a:outerShdw blurRad="38100" dist="38100" dir="2700000" algn="tl">
                    <a:srgbClr val="000000">
                      <a:alpha val="43137"/>
                    </a:srgbClr>
                  </a:outerShdw>
                </a:effectLst>
                <a:ea typeface="Arial" panose="020B0604020202020204" pitchFamily="34" charset="0"/>
              </a:rPr>
              <a:t>D</a:t>
            </a:r>
            <a:r>
              <a:rPr lang="en-IN" sz="2000" b="1">
                <a:solidFill>
                  <a:srgbClr val="991F30"/>
                </a:solidFill>
                <a:effectLst>
                  <a:outerShdw blurRad="38100" dist="38100" dir="2700000" algn="tl">
                    <a:srgbClr val="000000">
                      <a:alpha val="43137"/>
                    </a:srgbClr>
                  </a:outerShdw>
                </a:effectLst>
                <a:ea typeface="Arial" panose="020B0604020202020204" pitchFamily="34" charset="0"/>
              </a:rPr>
              <a:t>ATA FLOW </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sp>
        <p:nvSpPr>
          <p:cNvPr id="2" name="Subtitle 2">
            <a:extLst>
              <a:ext uri="{FF2B5EF4-FFF2-40B4-BE49-F238E27FC236}">
                <a16:creationId xmlns:a16="http://schemas.microsoft.com/office/drawing/2014/main" id="{56CDEC8D-4011-14E9-4F34-C82200D801AC}"/>
              </a:ext>
            </a:extLst>
          </p:cNvPr>
          <p:cNvSpPr txBox="1">
            <a:spLocks/>
          </p:cNvSpPr>
          <p:nvPr/>
        </p:nvSpPr>
        <p:spPr>
          <a:xfrm>
            <a:off x="490220" y="2123758"/>
            <a:ext cx="9144000" cy="2874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b="1">
              <a:solidFill>
                <a:schemeClr val="bg1"/>
              </a:solidFill>
            </a:endParaRPr>
          </a:p>
        </p:txBody>
      </p:sp>
      <p:pic>
        <p:nvPicPr>
          <p:cNvPr id="7" name="Picture 6">
            <a:extLst>
              <a:ext uri="{FF2B5EF4-FFF2-40B4-BE49-F238E27FC236}">
                <a16:creationId xmlns:a16="http://schemas.microsoft.com/office/drawing/2014/main" id="{7B5F3F45-3E4D-5609-7B2E-2EC394290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63" y="1572228"/>
            <a:ext cx="12192000" cy="5285772"/>
          </a:xfrm>
          <a:prstGeom prst="rect">
            <a:avLst/>
          </a:prstGeom>
        </p:spPr>
      </p:pic>
    </p:spTree>
    <p:extLst>
      <p:ext uri="{BB962C8B-B14F-4D97-AF65-F5344CB8AC3E}">
        <p14:creationId xmlns:p14="http://schemas.microsoft.com/office/powerpoint/2010/main" val="261346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Architecture Design</a:t>
            </a:r>
            <a:endParaRPr lang="en-IN" sz="1400" dirty="0">
              <a:solidFill>
                <a:schemeClr val="bg1"/>
              </a:solidFill>
              <a:effectLst/>
              <a:ea typeface="Arial" panose="020B0604020202020204" pitchFamily="34" charset="0"/>
            </a:endParaRPr>
          </a:p>
        </p:txBody>
      </p:sp>
      <p:pic>
        <p:nvPicPr>
          <p:cNvPr id="7" name="Picture 6">
            <a:extLst>
              <a:ext uri="{FF2B5EF4-FFF2-40B4-BE49-F238E27FC236}">
                <a16:creationId xmlns:a16="http://schemas.microsoft.com/office/drawing/2014/main" id="{D68A6218-CCB7-589F-8D32-425B8487522B}"/>
              </a:ext>
            </a:extLst>
          </p:cNvPr>
          <p:cNvPicPr>
            <a:picLocks noChangeAspect="1"/>
          </p:cNvPicPr>
          <p:nvPr/>
        </p:nvPicPr>
        <p:blipFill rotWithShape="1">
          <a:blip r:embed="rId3">
            <a:extLst>
              <a:ext uri="{28A0092B-C50C-407E-A947-70E740481C1C}">
                <a14:useLocalDpi xmlns:a14="http://schemas.microsoft.com/office/drawing/2010/main" val="0"/>
              </a:ext>
            </a:extLst>
          </a:blip>
          <a:srcRect t="6998"/>
          <a:stretch/>
        </p:blipFill>
        <p:spPr>
          <a:xfrm>
            <a:off x="4342414" y="1189320"/>
            <a:ext cx="3507171" cy="5284832"/>
          </a:xfrm>
          <a:prstGeom prst="rect">
            <a:avLst/>
          </a:prstGeom>
        </p:spPr>
      </p:pic>
    </p:spTree>
    <p:extLst>
      <p:ext uri="{BB962C8B-B14F-4D97-AF65-F5344CB8AC3E}">
        <p14:creationId xmlns:p14="http://schemas.microsoft.com/office/powerpoint/2010/main" val="303357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ea typeface="Arial" panose="020B0604020202020204" pitchFamily="34" charset="0"/>
              </a:rPr>
              <a:t>Architecture Design</a:t>
            </a:r>
            <a:endParaRPr lang="en-IN" sz="1400" dirty="0">
              <a:solidFill>
                <a:schemeClr val="bg1"/>
              </a:solidFill>
              <a:effectLst/>
              <a:ea typeface="Arial" panose="020B0604020202020204" pitchFamily="34" charset="0"/>
            </a:endParaRPr>
          </a:p>
        </p:txBody>
      </p:sp>
      <p:sp>
        <p:nvSpPr>
          <p:cNvPr id="3" name="Subtitle 2">
            <a:extLst>
              <a:ext uri="{FF2B5EF4-FFF2-40B4-BE49-F238E27FC236}">
                <a16:creationId xmlns:a16="http://schemas.microsoft.com/office/drawing/2014/main" id="{242F7055-1582-043B-FB9B-5D82951CCAB3}"/>
              </a:ext>
            </a:extLst>
          </p:cNvPr>
          <p:cNvSpPr>
            <a:spLocks noGrp="1"/>
          </p:cNvSpPr>
          <p:nvPr>
            <p:ph type="subTitle" idx="1"/>
          </p:nvPr>
        </p:nvSpPr>
        <p:spPr>
          <a:xfrm>
            <a:off x="556260" y="1944007"/>
            <a:ext cx="9715500" cy="1655762"/>
          </a:xfrm>
        </p:spPr>
        <p:txBody>
          <a:bodyPr>
            <a:noAutofit/>
          </a:bodyPr>
          <a:lstStyle/>
          <a:p>
            <a:pPr algn="l"/>
            <a:r>
              <a:rPr lang="en-IN" sz="1400" b="1">
                <a:solidFill>
                  <a:schemeClr val="bg1"/>
                </a:solidFill>
              </a:rPr>
              <a:t>Database: hungryhub</a:t>
            </a:r>
          </a:p>
          <a:p>
            <a:pPr algn="l"/>
            <a:endParaRPr lang="en-IN" sz="200" b="1">
              <a:solidFill>
                <a:schemeClr val="bg1"/>
              </a:solidFill>
            </a:endParaRPr>
          </a:p>
          <a:p>
            <a:pPr algn="l"/>
            <a:r>
              <a:rPr lang="en-IN" sz="1400" b="1">
                <a:solidFill>
                  <a:schemeClr val="bg1"/>
                </a:solidFill>
              </a:rPr>
              <a:t>Tables:</a:t>
            </a:r>
          </a:p>
          <a:p>
            <a:pPr algn="l"/>
            <a:endParaRPr lang="en-IN" sz="200" b="1">
              <a:solidFill>
                <a:schemeClr val="bg1"/>
              </a:solidFill>
            </a:endParaRPr>
          </a:p>
          <a:p>
            <a:pPr algn="l"/>
            <a:r>
              <a:rPr lang="en-IN" sz="1400">
                <a:solidFill>
                  <a:schemeClr val="bg1"/>
                </a:solidFill>
                <a:effectLst>
                  <a:outerShdw blurRad="38100" dist="38100" dir="2700000" algn="tl">
                    <a:srgbClr val="000000">
                      <a:alpha val="43137"/>
                    </a:srgbClr>
                  </a:outerShdw>
                </a:effectLst>
              </a:rPr>
              <a:t>1)customer(customer_id,age,email,first_name,last_name,mobile_number,password,cart_cart_id)</a:t>
            </a:r>
          </a:p>
          <a:p>
            <a:pPr algn="l"/>
            <a:r>
              <a:rPr lang="en-IN" sz="1400">
                <a:solidFill>
                  <a:schemeClr val="bg1"/>
                </a:solidFill>
                <a:effectLst>
                  <a:outerShdw blurRad="38100" dist="38100" dir="2700000" algn="tl">
                    <a:srgbClr val="000000">
                      <a:alpha val="43137"/>
                    </a:srgbClr>
                  </a:outerShdw>
                </a:effectLst>
              </a:rPr>
              <a:t>2)current_user_session(current_session_id,email,login_date_time,private_key,role)</a:t>
            </a:r>
          </a:p>
          <a:p>
            <a:pPr algn="l"/>
            <a:r>
              <a:rPr lang="en-IN" sz="1400">
                <a:solidFill>
                  <a:schemeClr val="bg1"/>
                </a:solidFill>
                <a:effectLst>
                  <a:outerShdw blurRad="38100" dist="38100" dir="2700000" algn="tl">
                    <a:srgbClr val="000000">
                      <a:alpha val="43137"/>
                    </a:srgbClr>
                  </a:outerShdw>
                </a:effectLst>
              </a:rPr>
              <a:t>3)address(address_id,area,building_name,city,country,pincode,state,street_no,building_name)</a:t>
            </a:r>
          </a:p>
          <a:p>
            <a:pPr algn="l"/>
            <a:r>
              <a:rPr lang="en-IN" sz="1400">
                <a:solidFill>
                  <a:schemeClr val="bg1"/>
                </a:solidFill>
                <a:effectLst>
                  <a:outerShdw blurRad="38100" dist="38100" dir="2700000" algn="tl">
                    <a:srgbClr val="000000">
                      <a:alpha val="43137"/>
                    </a:srgbClr>
                  </a:outerShdw>
                </a:effectLst>
              </a:rPr>
              <a:t>4)admin(admin_id,email,name,password)</a:t>
            </a:r>
          </a:p>
          <a:p>
            <a:pPr algn="l"/>
            <a:r>
              <a:rPr lang="en-IN" sz="1400">
                <a:solidFill>
                  <a:schemeClr val="bg1"/>
                </a:solidFill>
                <a:effectLst>
                  <a:outerShdw blurRad="38100" dist="38100" dir="2700000" algn="tl">
                    <a:srgbClr val="000000">
                      <a:alpha val="43137"/>
                    </a:srgbClr>
                  </a:outerShdw>
                </a:effectLst>
              </a:rPr>
              <a:t>5)category(category_id,category_name)</a:t>
            </a:r>
          </a:p>
          <a:p>
            <a:pPr algn="l"/>
            <a:r>
              <a:rPr lang="en-IN" sz="1400">
                <a:solidFill>
                  <a:schemeClr val="bg1"/>
                </a:solidFill>
                <a:effectLst>
                  <a:outerShdw blurRad="38100" dist="38100" dir="2700000" algn="tl">
                    <a:srgbClr val="000000">
                      <a:alpha val="43137"/>
                    </a:srgbClr>
                  </a:outerShdw>
                </a:effectLst>
              </a:rPr>
              <a:t>6)food_cart(cartr_id)</a:t>
            </a:r>
          </a:p>
          <a:p>
            <a:pPr algn="l"/>
            <a:r>
              <a:rPr lang="en-IN" sz="1400">
                <a:solidFill>
                  <a:schemeClr val="bg1"/>
                </a:solidFill>
                <a:effectLst>
                  <a:outerShdw blurRad="38100" dist="38100" dir="2700000" algn="tl">
                    <a:srgbClr val="000000">
                      <a:alpha val="43137"/>
                    </a:srgbClr>
                  </a:outerShdw>
                </a:effectLst>
              </a:rPr>
              <a:t>7)food_cart_item_list(food_cart_cart_id,item_list_item_id)</a:t>
            </a:r>
          </a:p>
          <a:p>
            <a:pPr algn="l"/>
            <a:r>
              <a:rPr lang="en-IN" sz="1400">
                <a:solidFill>
                  <a:schemeClr val="bg1"/>
                </a:solidFill>
                <a:effectLst>
                  <a:outerShdw blurRad="38100" dist="38100" dir="2700000" algn="tl">
                    <a:srgbClr val="000000">
                      <a:alpha val="43137"/>
                    </a:srgbClr>
                  </a:outerShdw>
                </a:effectLst>
              </a:rPr>
              <a:t>8)item(item_id,cost,item_name,quantity,category_category_id)</a:t>
            </a:r>
          </a:p>
          <a:p>
            <a:pPr algn="l"/>
            <a:r>
              <a:rPr lang="en-IN" sz="1400">
                <a:solidFill>
                  <a:schemeClr val="bg1"/>
                </a:solidFill>
                <a:effectLst>
                  <a:outerShdw blurRad="38100" dist="38100" dir="2700000" algn="tl">
                    <a:srgbClr val="000000">
                      <a:alpha val="43137"/>
                    </a:srgbClr>
                  </a:outerShdw>
                </a:effectLst>
              </a:rPr>
              <a:t>9)item_restaurants(item_list_item_id,restaurant_restaurant_id)</a:t>
            </a:r>
          </a:p>
          <a:p>
            <a:pPr algn="l"/>
            <a:r>
              <a:rPr lang="en-IN" sz="1400">
                <a:solidFill>
                  <a:schemeClr val="bg1"/>
                </a:solidFill>
                <a:effectLst>
                  <a:outerShdw blurRad="38100" dist="38100" dir="2700000" algn="tl">
                    <a:srgbClr val="000000">
                      <a:alpha val="43137"/>
                    </a:srgbClr>
                  </a:outerShdw>
                </a:effectLst>
              </a:rPr>
              <a:t>10)login(user_id,email,password,role)</a:t>
            </a:r>
          </a:p>
          <a:p>
            <a:pPr algn="l"/>
            <a:r>
              <a:rPr lang="en-IN" sz="1400">
                <a:solidFill>
                  <a:schemeClr val="bg1"/>
                </a:solidFill>
                <a:effectLst>
                  <a:outerShdw blurRad="38100" dist="38100" dir="2700000" algn="tl">
                    <a:srgbClr val="000000">
                      <a:alpha val="43137"/>
                    </a:srgbClr>
                  </a:outerShdw>
                </a:effectLst>
              </a:rPr>
              <a:t>11)restaurant(restaurant_id,contact_nunber,manager_name,restaurant_name,address_address_id)</a:t>
            </a:r>
          </a:p>
        </p:txBody>
      </p:sp>
      <p:sp>
        <p:nvSpPr>
          <p:cNvPr id="4" name="TextBox 3">
            <a:extLst>
              <a:ext uri="{FF2B5EF4-FFF2-40B4-BE49-F238E27FC236}">
                <a16:creationId xmlns:a16="http://schemas.microsoft.com/office/drawing/2014/main" id="{82DBB5AE-8989-1077-707C-7FD6362738F9}"/>
              </a:ext>
            </a:extLst>
          </p:cNvPr>
          <p:cNvSpPr txBox="1"/>
          <p:nvPr/>
        </p:nvSpPr>
        <p:spPr>
          <a:xfrm>
            <a:off x="556260" y="1211949"/>
            <a:ext cx="5026660" cy="425501"/>
          </a:xfrm>
          <a:prstGeom prst="rect">
            <a:avLst/>
          </a:prstGeom>
          <a:noFill/>
        </p:spPr>
        <p:txBody>
          <a:bodyPr wrap="square">
            <a:spAutoFit/>
          </a:bodyPr>
          <a:lstStyle/>
          <a:p>
            <a:pPr>
              <a:lnSpc>
                <a:spcPct val="115000"/>
              </a:lnSpc>
            </a:pPr>
            <a:r>
              <a:rPr lang="en-US" sz="2000" b="1">
                <a:solidFill>
                  <a:srgbClr val="991F30"/>
                </a:solidFill>
                <a:effectLst>
                  <a:outerShdw blurRad="38100" dist="38100" dir="2700000" algn="tl">
                    <a:srgbClr val="000000">
                      <a:alpha val="43137"/>
                    </a:srgbClr>
                  </a:outerShdw>
                </a:effectLst>
                <a:ea typeface="Arial" panose="020B0604020202020204" pitchFamily="34" charset="0"/>
              </a:rPr>
              <a:t>D</a:t>
            </a:r>
            <a:r>
              <a:rPr lang="en-IN" sz="2000" b="1">
                <a:solidFill>
                  <a:srgbClr val="991F30"/>
                </a:solidFill>
                <a:effectLst>
                  <a:outerShdw blurRad="38100" dist="38100" dir="2700000" algn="tl">
                    <a:srgbClr val="000000">
                      <a:alpha val="43137"/>
                    </a:srgbClr>
                  </a:outerShdw>
                </a:effectLst>
                <a:ea typeface="Arial" panose="020B0604020202020204" pitchFamily="34" charset="0"/>
              </a:rPr>
              <a:t>ATABASE SCHEMA</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spTree>
    <p:extLst>
      <p:ext uri="{BB962C8B-B14F-4D97-AF65-F5344CB8AC3E}">
        <p14:creationId xmlns:p14="http://schemas.microsoft.com/office/powerpoint/2010/main" val="231760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9749"/>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ea typeface="Arial" panose="020B0604020202020204" pitchFamily="34" charset="0"/>
              </a:rPr>
              <a:t>User</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Interface</a:t>
            </a:r>
            <a:r>
              <a:rPr lang="en-IN" sz="2400" b="1" dirty="0">
                <a:solidFill>
                  <a:schemeClr val="bg1"/>
                </a:solidFill>
                <a:effectLst/>
                <a:latin typeface="Times New Roman" panose="02020603050405020304" pitchFamily="18" charset="0"/>
                <a:ea typeface="Arial" panose="020B0604020202020204" pitchFamily="34" charset="0"/>
              </a:rPr>
              <a:t> </a:t>
            </a:r>
            <a:r>
              <a:rPr lang="en-IN" sz="2400" b="1" dirty="0">
                <a:solidFill>
                  <a:schemeClr val="bg1"/>
                </a:solidFill>
                <a:effectLst/>
                <a:ea typeface="Arial" panose="020B0604020202020204" pitchFamily="34" charset="0"/>
              </a:rPr>
              <a:t>Design</a:t>
            </a:r>
            <a:endParaRPr lang="en-IN" sz="1400" dirty="0">
              <a:solidFill>
                <a:schemeClr val="bg1"/>
              </a:solidFill>
              <a:effectLst/>
              <a:ea typeface="Arial" panose="020B0604020202020204" pitchFamily="34" charset="0"/>
            </a:endParaRPr>
          </a:p>
        </p:txBody>
      </p:sp>
      <p:sp>
        <p:nvSpPr>
          <p:cNvPr id="4" name="TextBox 3">
            <a:extLst>
              <a:ext uri="{FF2B5EF4-FFF2-40B4-BE49-F238E27FC236}">
                <a16:creationId xmlns:a16="http://schemas.microsoft.com/office/drawing/2014/main" id="{C95D2E7F-B72C-E1DE-AB9B-8BB0B457555B}"/>
              </a:ext>
            </a:extLst>
          </p:cNvPr>
          <p:cNvSpPr txBox="1"/>
          <p:nvPr/>
        </p:nvSpPr>
        <p:spPr>
          <a:xfrm>
            <a:off x="833212" y="1124939"/>
            <a:ext cx="5026660" cy="558743"/>
          </a:xfrm>
          <a:prstGeom prst="rect">
            <a:avLst/>
          </a:prstGeom>
          <a:noFill/>
        </p:spPr>
        <p:txBody>
          <a:bodyPr wrap="square">
            <a:spAutoFit/>
          </a:bodyPr>
          <a:lstStyle/>
          <a:p>
            <a:pPr>
              <a:lnSpc>
                <a:spcPct val="115000"/>
              </a:lnSpc>
            </a:pPr>
            <a:r>
              <a:rPr lang="en-US" sz="2800" b="1">
                <a:solidFill>
                  <a:srgbClr val="991F30"/>
                </a:solidFill>
                <a:effectLst>
                  <a:outerShdw blurRad="38100" dist="38100" dir="2700000" algn="tl">
                    <a:srgbClr val="000000">
                      <a:alpha val="43137"/>
                    </a:srgbClr>
                  </a:outerShdw>
                </a:effectLst>
                <a:ea typeface="Arial" panose="020B0604020202020204" pitchFamily="34" charset="0"/>
              </a:rPr>
              <a:t>C</a:t>
            </a:r>
            <a:r>
              <a:rPr lang="en-IN" sz="2800" b="1">
                <a:solidFill>
                  <a:srgbClr val="991F30"/>
                </a:solidFill>
                <a:effectLst>
                  <a:outerShdw blurRad="38100" dist="38100" dir="2700000" algn="tl">
                    <a:srgbClr val="000000">
                      <a:alpha val="43137"/>
                    </a:srgbClr>
                  </a:outerShdw>
                </a:effectLst>
                <a:ea typeface="Arial" panose="020B0604020202020204" pitchFamily="34" charset="0"/>
              </a:rPr>
              <a:t>USTOMER LOGIN</a:t>
            </a:r>
            <a:endParaRPr lang="en-IN" sz="1600" b="1" dirty="0">
              <a:solidFill>
                <a:srgbClr val="991F30"/>
              </a:solidFill>
              <a:effectLst>
                <a:outerShdw blurRad="38100" dist="38100" dir="2700000" algn="tl">
                  <a:srgbClr val="000000">
                    <a:alpha val="43137"/>
                  </a:srgbClr>
                </a:outerShdw>
              </a:effectLst>
              <a:ea typeface="Arial" panose="020B0604020202020204" pitchFamily="34" charset="0"/>
            </a:endParaRPr>
          </a:p>
        </p:txBody>
      </p:sp>
      <p:pic>
        <p:nvPicPr>
          <p:cNvPr id="9" name="Picture 8">
            <a:extLst>
              <a:ext uri="{FF2B5EF4-FFF2-40B4-BE49-F238E27FC236}">
                <a16:creationId xmlns:a16="http://schemas.microsoft.com/office/drawing/2014/main" id="{5B85CE04-05F9-EA18-4D81-4DEA1BB8A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37" y="1935024"/>
            <a:ext cx="9787887" cy="4628579"/>
          </a:xfrm>
          <a:prstGeom prst="rect">
            <a:avLst/>
          </a:prstGeom>
        </p:spPr>
      </p:pic>
    </p:spTree>
    <p:extLst>
      <p:ext uri="{BB962C8B-B14F-4D97-AF65-F5344CB8AC3E}">
        <p14:creationId xmlns:p14="http://schemas.microsoft.com/office/powerpoint/2010/main" val="120734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668</TotalTime>
  <Words>888</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Britannic Bold</vt:lpstr>
      <vt:lpstr>Calibri</vt:lpstr>
      <vt:lpstr>Calibri Light</vt:lpstr>
      <vt:lpstr>Roboto</vt:lpstr>
      <vt:lpstr>Söhne</vt:lpstr>
      <vt:lpstr>Times New Roman</vt:lpstr>
      <vt:lpstr>Office Theme</vt:lpstr>
      <vt:lpstr>ONLINE FOOD DELIVERY APPLICATION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APPLICATION</dc:title>
  <dc:creator>Kanika Bhatnagar</dc:creator>
  <cp:lastModifiedBy>38200035 Swagatam</cp:lastModifiedBy>
  <cp:revision>14</cp:revision>
  <dcterms:created xsi:type="dcterms:W3CDTF">2023-05-26T12:14:46Z</dcterms:created>
  <dcterms:modified xsi:type="dcterms:W3CDTF">2023-06-01T06:23:31Z</dcterms:modified>
</cp:coreProperties>
</file>